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48"/>
  </p:notesMasterIdLst>
  <p:handoutMasterIdLst>
    <p:handoutMasterId r:id="rId49"/>
  </p:handoutMasterIdLst>
  <p:sldIdLst>
    <p:sldId id="266" r:id="rId5"/>
    <p:sldId id="308" r:id="rId6"/>
    <p:sldId id="503" r:id="rId7"/>
    <p:sldId id="498" r:id="rId8"/>
    <p:sldId id="505" r:id="rId9"/>
    <p:sldId id="506" r:id="rId10"/>
    <p:sldId id="309" r:id="rId11"/>
    <p:sldId id="319" r:id="rId12"/>
    <p:sldId id="437" r:id="rId13"/>
    <p:sldId id="438" r:id="rId14"/>
    <p:sldId id="439" r:id="rId15"/>
    <p:sldId id="459" r:id="rId16"/>
    <p:sldId id="330" r:id="rId17"/>
    <p:sldId id="499" r:id="rId18"/>
    <p:sldId id="501" r:id="rId19"/>
    <p:sldId id="500" r:id="rId20"/>
    <p:sldId id="502" r:id="rId21"/>
    <p:sldId id="504" r:id="rId22"/>
    <p:sldId id="507" r:id="rId23"/>
    <p:sldId id="451" r:id="rId24"/>
    <p:sldId id="453" r:id="rId25"/>
    <p:sldId id="454" r:id="rId26"/>
    <p:sldId id="462" r:id="rId27"/>
    <p:sldId id="463" r:id="rId28"/>
    <p:sldId id="435" r:id="rId29"/>
    <p:sldId id="277" r:id="rId30"/>
    <p:sldId id="455" r:id="rId31"/>
    <p:sldId id="508" r:id="rId32"/>
    <p:sldId id="469" r:id="rId33"/>
    <p:sldId id="486" r:id="rId34"/>
    <p:sldId id="490" r:id="rId35"/>
    <p:sldId id="488" r:id="rId36"/>
    <p:sldId id="489" r:id="rId37"/>
    <p:sldId id="491" r:id="rId38"/>
    <p:sldId id="466" r:id="rId39"/>
    <p:sldId id="475" r:id="rId40"/>
    <p:sldId id="456" r:id="rId41"/>
    <p:sldId id="467" r:id="rId42"/>
    <p:sldId id="495" r:id="rId43"/>
    <p:sldId id="496" r:id="rId44"/>
    <p:sldId id="497" r:id="rId45"/>
    <p:sldId id="484" r:id="rId46"/>
    <p:sldId id="483" r:id="rId4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379B5-D850-4865-B434-1007247A059F}" v="15" dt="2024-04-26T21:12:20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441" autoAdjust="0"/>
  </p:normalViewPr>
  <p:slideViewPr>
    <p:cSldViewPr snapToGrid="0">
      <p:cViewPr varScale="1">
        <p:scale>
          <a:sx n="81" d="100"/>
          <a:sy n="81" d="100"/>
        </p:scale>
        <p:origin x="126" y="732"/>
      </p:cViewPr>
      <p:guideLst/>
    </p:cSldViewPr>
  </p:slideViewPr>
  <p:outlineViewPr>
    <p:cViewPr>
      <p:scale>
        <a:sx n="33" d="100"/>
        <a:sy n="33" d="100"/>
      </p:scale>
      <p:origin x="0" y="-378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ty Eschliman" userId="46580d67-df2f-43e8-9a6e-0829ac402d7b" providerId="ADAL" clId="{20A379B5-D850-4865-B434-1007247A059F}"/>
    <pc:docChg chg="undo custSel addSld modSld sldOrd">
      <pc:chgData name="Patty Eschliman" userId="46580d67-df2f-43e8-9a6e-0829ac402d7b" providerId="ADAL" clId="{20A379B5-D850-4865-B434-1007247A059F}" dt="2024-04-26T21:12:20.805" v="885"/>
      <pc:docMkLst>
        <pc:docMk/>
      </pc:docMkLst>
      <pc:sldChg chg="addSp modSp mod">
        <pc:chgData name="Patty Eschliman" userId="46580d67-df2f-43e8-9a6e-0829ac402d7b" providerId="ADAL" clId="{20A379B5-D850-4865-B434-1007247A059F}" dt="2024-04-26T21:08:51.775" v="883" actId="1076"/>
        <pc:sldMkLst>
          <pc:docMk/>
          <pc:sldMk cId="4142732273" sldId="499"/>
        </pc:sldMkLst>
        <pc:spChg chg="mod">
          <ac:chgData name="Patty Eschliman" userId="46580d67-df2f-43e8-9a6e-0829ac402d7b" providerId="ADAL" clId="{20A379B5-D850-4865-B434-1007247A059F}" dt="2024-04-26T21:07:49.020" v="878" actId="27636"/>
          <ac:spMkLst>
            <pc:docMk/>
            <pc:sldMk cId="4142732273" sldId="499"/>
            <ac:spMk id="3" creationId="{12D7518A-7221-E87B-C691-59180101D9DE}"/>
          </ac:spMkLst>
        </pc:spChg>
        <pc:picChg chg="add mod">
          <ac:chgData name="Patty Eschliman" userId="46580d67-df2f-43e8-9a6e-0829ac402d7b" providerId="ADAL" clId="{20A379B5-D850-4865-B434-1007247A059F}" dt="2024-04-26T21:08:51.775" v="883" actId="1076"/>
          <ac:picMkLst>
            <pc:docMk/>
            <pc:sldMk cId="4142732273" sldId="499"/>
            <ac:picMk id="2050" creationId="{7FB264C4-B67A-D216-98D4-03472729CBE3}"/>
          </ac:picMkLst>
        </pc:picChg>
      </pc:sldChg>
      <pc:sldChg chg="addSp modSp">
        <pc:chgData name="Patty Eschliman" userId="46580d67-df2f-43e8-9a6e-0829ac402d7b" providerId="ADAL" clId="{20A379B5-D850-4865-B434-1007247A059F}" dt="2024-04-26T21:12:09.701" v="884"/>
        <pc:sldMkLst>
          <pc:docMk/>
          <pc:sldMk cId="2068535102" sldId="502"/>
        </pc:sldMkLst>
        <pc:spChg chg="add mod">
          <ac:chgData name="Patty Eschliman" userId="46580d67-df2f-43e8-9a6e-0829ac402d7b" providerId="ADAL" clId="{20A379B5-D850-4865-B434-1007247A059F}" dt="2024-04-26T21:12:09.701" v="884"/>
          <ac:spMkLst>
            <pc:docMk/>
            <pc:sldMk cId="2068535102" sldId="502"/>
            <ac:spMk id="4" creationId="{3479850C-DA4F-FBF3-35FE-B218B9E0B16F}"/>
          </ac:spMkLst>
        </pc:spChg>
      </pc:sldChg>
      <pc:sldChg chg="modSp mod">
        <pc:chgData name="Patty Eschliman" userId="46580d67-df2f-43e8-9a6e-0829ac402d7b" providerId="ADAL" clId="{20A379B5-D850-4865-B434-1007247A059F}" dt="2024-04-26T20:51:06.882" v="24" actId="20577"/>
        <pc:sldMkLst>
          <pc:docMk/>
          <pc:sldMk cId="698492977" sldId="503"/>
        </pc:sldMkLst>
        <pc:spChg chg="mod">
          <ac:chgData name="Patty Eschliman" userId="46580d67-df2f-43e8-9a6e-0829ac402d7b" providerId="ADAL" clId="{20A379B5-D850-4865-B434-1007247A059F}" dt="2024-04-26T20:51:06.882" v="24" actId="20577"/>
          <ac:spMkLst>
            <pc:docMk/>
            <pc:sldMk cId="698492977" sldId="503"/>
            <ac:spMk id="3" creationId="{444C647F-DAEC-FDD2-06CE-C5C317AD2249}"/>
          </ac:spMkLst>
        </pc:spChg>
      </pc:sldChg>
      <pc:sldChg chg="addSp modSp mod ord">
        <pc:chgData name="Patty Eschliman" userId="46580d67-df2f-43e8-9a6e-0829ac402d7b" providerId="ADAL" clId="{20A379B5-D850-4865-B434-1007247A059F}" dt="2024-04-26T21:07:04.726" v="870" actId="27636"/>
        <pc:sldMkLst>
          <pc:docMk/>
          <pc:sldMk cId="3420304447" sldId="504"/>
        </pc:sldMkLst>
        <pc:spChg chg="mod">
          <ac:chgData name="Patty Eschliman" userId="46580d67-df2f-43e8-9a6e-0829ac402d7b" providerId="ADAL" clId="{20A379B5-D850-4865-B434-1007247A059F}" dt="2024-04-26T21:07:04.726" v="870" actId="27636"/>
          <ac:spMkLst>
            <pc:docMk/>
            <pc:sldMk cId="3420304447" sldId="504"/>
            <ac:spMk id="3" creationId="{5399A2C2-A07E-0CA1-91C2-AC83DB6EC9A5}"/>
          </ac:spMkLst>
        </pc:spChg>
        <pc:spChg chg="add mod">
          <ac:chgData name="Patty Eschliman" userId="46580d67-df2f-43e8-9a6e-0829ac402d7b" providerId="ADAL" clId="{20A379B5-D850-4865-B434-1007247A059F}" dt="2024-04-26T21:01:44.203" v="644"/>
          <ac:spMkLst>
            <pc:docMk/>
            <pc:sldMk cId="3420304447" sldId="504"/>
            <ac:spMk id="4" creationId="{C3E4DE93-1965-5EA5-CF09-AC94EF3B882D}"/>
          </ac:spMkLst>
        </pc:spChg>
      </pc:sldChg>
      <pc:sldChg chg="addSp modSp mod">
        <pc:chgData name="Patty Eschliman" userId="46580d67-df2f-43e8-9a6e-0829ac402d7b" providerId="ADAL" clId="{20A379B5-D850-4865-B434-1007247A059F}" dt="2024-04-26T21:12:20.805" v="885"/>
        <pc:sldMkLst>
          <pc:docMk/>
          <pc:sldMk cId="3333284379" sldId="507"/>
        </pc:sldMkLst>
        <pc:spChg chg="mod">
          <ac:chgData name="Patty Eschliman" userId="46580d67-df2f-43e8-9a6e-0829ac402d7b" providerId="ADAL" clId="{20A379B5-D850-4865-B434-1007247A059F}" dt="2024-04-26T21:07:17.968" v="876" actId="20577"/>
          <ac:spMkLst>
            <pc:docMk/>
            <pc:sldMk cId="3333284379" sldId="507"/>
            <ac:spMk id="2" creationId="{2D200E88-F49D-5BA1-57E7-D1903282DB22}"/>
          </ac:spMkLst>
        </pc:spChg>
        <pc:spChg chg="mod">
          <ac:chgData name="Patty Eschliman" userId="46580d67-df2f-43e8-9a6e-0829ac402d7b" providerId="ADAL" clId="{20A379B5-D850-4865-B434-1007247A059F}" dt="2024-04-26T21:06:26.454" v="863" actId="6549"/>
          <ac:spMkLst>
            <pc:docMk/>
            <pc:sldMk cId="3333284379" sldId="507"/>
            <ac:spMk id="3" creationId="{69790BC1-EDBF-8A7A-57C8-ACD2776E6FE7}"/>
          </ac:spMkLst>
        </pc:spChg>
        <pc:spChg chg="add mod">
          <ac:chgData name="Patty Eschliman" userId="46580d67-df2f-43e8-9a6e-0829ac402d7b" providerId="ADAL" clId="{20A379B5-D850-4865-B434-1007247A059F}" dt="2024-04-26T21:12:20.805" v="885"/>
          <ac:spMkLst>
            <pc:docMk/>
            <pc:sldMk cId="3333284379" sldId="507"/>
            <ac:spMk id="4" creationId="{BC9DA3EE-F54E-445A-0C3F-C2FAA5C3E6F3}"/>
          </ac:spMkLst>
        </pc:spChg>
      </pc:sldChg>
      <pc:sldChg chg="addSp delSp modSp new mod">
        <pc:chgData name="Patty Eschliman" userId="46580d67-df2f-43e8-9a6e-0829ac402d7b" providerId="ADAL" clId="{20A379B5-D850-4865-B434-1007247A059F}" dt="2024-04-26T21:01:57.651" v="645"/>
        <pc:sldMkLst>
          <pc:docMk/>
          <pc:sldMk cId="3866275601" sldId="508"/>
        </pc:sldMkLst>
        <pc:spChg chg="mod">
          <ac:chgData name="Patty Eschliman" userId="46580d67-df2f-43e8-9a6e-0829ac402d7b" providerId="ADAL" clId="{20A379B5-D850-4865-B434-1007247A059F}" dt="2024-04-26T20:52:27.803" v="94" actId="20577"/>
          <ac:spMkLst>
            <pc:docMk/>
            <pc:sldMk cId="3866275601" sldId="508"/>
            <ac:spMk id="2" creationId="{42A0A366-FBBB-A26D-DD2A-141A0764A2CF}"/>
          </ac:spMkLst>
        </pc:spChg>
        <pc:spChg chg="mod">
          <ac:chgData name="Patty Eschliman" userId="46580d67-df2f-43e8-9a6e-0829ac402d7b" providerId="ADAL" clId="{20A379B5-D850-4865-B434-1007247A059F}" dt="2024-04-26T21:00:22.383" v="643" actId="14100"/>
          <ac:spMkLst>
            <pc:docMk/>
            <pc:sldMk cId="3866275601" sldId="508"/>
            <ac:spMk id="3" creationId="{C16FDB87-BF80-4B61-382F-7BFE18BE7F0A}"/>
          </ac:spMkLst>
        </pc:spChg>
        <pc:spChg chg="add mod">
          <ac:chgData name="Patty Eschliman" userId="46580d67-df2f-43e8-9a6e-0829ac402d7b" providerId="ADAL" clId="{20A379B5-D850-4865-B434-1007247A059F}" dt="2024-04-26T21:01:57.651" v="645"/>
          <ac:spMkLst>
            <pc:docMk/>
            <pc:sldMk cId="3866275601" sldId="508"/>
            <ac:spMk id="6" creationId="{573B2771-C2F7-33B8-4FAE-F2489A8284C6}"/>
          </ac:spMkLst>
        </pc:spChg>
        <pc:picChg chg="add del">
          <ac:chgData name="Patty Eschliman" userId="46580d67-df2f-43e8-9a6e-0829ac402d7b" providerId="ADAL" clId="{20A379B5-D850-4865-B434-1007247A059F}" dt="2024-04-26T20:59:45.622" v="636" actId="22"/>
          <ac:picMkLst>
            <pc:docMk/>
            <pc:sldMk cId="3866275601" sldId="508"/>
            <ac:picMk id="5" creationId="{909115BB-4235-2F5B-8A29-2D2169AC7D50}"/>
          </ac:picMkLst>
        </pc:picChg>
        <pc:picChg chg="add mod">
          <ac:chgData name="Patty Eschliman" userId="46580d67-df2f-43e8-9a6e-0829ac402d7b" providerId="ADAL" clId="{20A379B5-D850-4865-B434-1007247A059F}" dt="2024-04-26T21:00:19.200" v="642" actId="1076"/>
          <ac:picMkLst>
            <pc:docMk/>
            <pc:sldMk cId="3866275601" sldId="508"/>
            <ac:picMk id="1026" creationId="{CDB6F22C-6896-0726-366E-43183E0DB82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Describe the importance of emotional intelligence for negotiations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Recognize the link between emotional intelligence and conversational intelligence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Utilize skills learned to master the art of negotiation and create career success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  <a:solidFill>
          <a:srgbClr val="C00000"/>
        </a:solidFill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  <a:solidFill>
          <a:schemeClr val="accent6"/>
        </a:solidFill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gh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  <a:solidFill>
          <a:schemeClr val="accent4"/>
        </a:solidFill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on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Describe the importance of emotional intelligence for negotiations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Recognize the link between emotional intelligence and conversational intelligence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Utilize skills learned to master the art of negotiation and create career success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  <a:solidFill>
          <a:srgbClr val="C00000"/>
        </a:solidFill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  <a:solidFill>
          <a:schemeClr val="accent6"/>
        </a:solidFill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gh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  <a:solidFill>
          <a:schemeClr val="accent4"/>
        </a:solidFill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on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Describe the importance of emotional intelligence for negotiations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Recognize the link between emotional intelligence and conversational intelligence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Utilize skills learned to master the art of negotiation and create career success</a:t>
          </a:r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Describe the importance of emotional intelligence for negotiations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Recognize the link between emotional intelligence and conversational intelligence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Utilize skills learned to master the art of negotiation and create career success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F6EB9B-9A54-4D2C-A003-A866429951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1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5A9D2-7351-4AD0-9CCB-A15DB46EDC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576" y="0"/>
            <a:ext cx="3038258" cy="465291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r">
              <a:defRPr sz="1200"/>
            </a:lvl1pPr>
          </a:lstStyle>
          <a:p>
            <a:fld id="{C4C9BEE9-5F7E-4DC5-BCEF-4B1BA00CDBF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80287-3E59-4B76-8699-167A48542D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1109"/>
            <a:ext cx="3038258" cy="465291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55416-818B-4609-B5C2-5371074E8E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576" y="8831109"/>
            <a:ext cx="3038258" cy="465291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r">
              <a:defRPr sz="1200"/>
            </a:lvl1pPr>
          </a:lstStyle>
          <a:p>
            <a:fld id="{CCAF0090-11F9-4225-9B21-D02F388AA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47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1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0"/>
            <a:ext cx="3038258" cy="465291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r">
              <a:defRPr sz="1200"/>
            </a:lvl1pPr>
          </a:lstStyle>
          <a:p>
            <a:fld id="{7F4FC897-F22F-4BF9-8827-240BF59160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78" tIns="45039" rIns="90078" bIns="450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3" y="4473716"/>
            <a:ext cx="5609574" cy="3661028"/>
          </a:xfrm>
          <a:prstGeom prst="rect">
            <a:avLst/>
          </a:prstGeom>
        </p:spPr>
        <p:txBody>
          <a:bodyPr vert="horz" lIns="90078" tIns="45039" rIns="90078" bIns="450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109"/>
            <a:ext cx="3038258" cy="465291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31109"/>
            <a:ext cx="3038258" cy="465291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r">
              <a:defRPr sz="1200"/>
            </a:lvl1pPr>
          </a:lstStyle>
          <a:p>
            <a:fld id="{08127742-9130-41D4-A3EF-02A5547F6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4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a city  Description automatically generated">
            <a:extLst>
              <a:ext uri="{FF2B5EF4-FFF2-40B4-BE49-F238E27FC236}">
                <a16:creationId xmlns:a16="http://schemas.microsoft.com/office/drawing/2014/main" id="{EDCDD647-0146-68ED-888D-16A79700D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84" y="-71121"/>
            <a:ext cx="12279284" cy="7945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AF7F7-A548-3F43-9DA9-E2F5D2EEC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002" y="2235200"/>
            <a:ext cx="10038918" cy="2387600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0C6E0-9F98-1447-9D63-90585C8AE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002" y="4764556"/>
            <a:ext cx="9144000" cy="1655762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C58963"/>
              </a:buClr>
              <a:buSzPct val="80000"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53CFB-E2AA-3F5F-8A79-0D99FA730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1" y="873760"/>
            <a:ext cx="2531552" cy="916940"/>
          </a:xfrm>
          <a:prstGeom prst="rect">
            <a:avLst/>
          </a:prstGeom>
        </p:spPr>
      </p:pic>
      <p:pic>
        <p:nvPicPr>
          <p:cNvPr id="4" name="Picture 3" descr="Icon  Description automatically generated">
            <a:extLst>
              <a:ext uri="{FF2B5EF4-FFF2-40B4-BE49-F238E27FC236}">
                <a16:creationId xmlns:a16="http://schemas.microsoft.com/office/drawing/2014/main" id="{71E9BA59-0011-7A36-060C-E86CCA0AE3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92916" y="6479859"/>
            <a:ext cx="336550" cy="3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object with a red and blue color  Description automatically generated with medium confidence">
            <a:extLst>
              <a:ext uri="{FF2B5EF4-FFF2-40B4-BE49-F238E27FC236}">
                <a16:creationId xmlns:a16="http://schemas.microsoft.com/office/drawing/2014/main" id="{4F8BA69B-8F5A-09E1-2A97-FFD863C96C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536" y="-115380"/>
            <a:ext cx="12289536" cy="70833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2B81D5F-3C17-B447-944E-C88BCB3E1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4958"/>
            <a:ext cx="91440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9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www.TheLabLeaderCoach.com</a:t>
            </a:r>
          </a:p>
        </p:txBody>
      </p:sp>
    </p:spTree>
    <p:extLst>
      <p:ext uri="{BB962C8B-B14F-4D97-AF65-F5344CB8AC3E}">
        <p14:creationId xmlns:p14="http://schemas.microsoft.com/office/powerpoint/2010/main" val="226366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40BB996-EA63-BB4A-8C23-6D478C826E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364" y="1120775"/>
            <a:ext cx="11420475" cy="513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Helvetica Neue LT Std 75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2C2E642-C0A6-7545-BF27-FD9A5E79E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938" y="1722440"/>
            <a:ext cx="11385551" cy="3881437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2"/>
                </a:solidFill>
                <a:latin typeface="Helvetica Neue LT Std 55 Roman" panose="020B0604020202020204" pitchFamily="34" charset="0"/>
              </a:defRPr>
            </a:lvl1pPr>
            <a:lvl2pPr>
              <a:defRPr sz="1350" b="0" i="0">
                <a:solidFill>
                  <a:schemeClr val="tx2"/>
                </a:solidFill>
                <a:latin typeface="Helvetica Neue LT Std 55 Roman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Helvetica Neue LT Std 55 Roman" panose="020B0604020202020204" pitchFamily="34" charset="0"/>
              </a:defRPr>
            </a:lvl3pPr>
            <a:lvl4pPr>
              <a:defRPr sz="1050" b="0" i="0">
                <a:solidFill>
                  <a:schemeClr val="tx2"/>
                </a:solidFill>
                <a:latin typeface="Helvetica Neue LT Std 55 Roman" panose="020B0604020202020204" pitchFamily="34" charset="0"/>
              </a:defRPr>
            </a:lvl4pPr>
            <a:lvl5pPr>
              <a:defRPr sz="1050" b="0" i="0">
                <a:solidFill>
                  <a:schemeClr val="tx2"/>
                </a:solidFill>
                <a:latin typeface="Helvetica Neue LT Std 55 Roman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5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770B0-0C18-B8B6-7F3A-6884BDF2941E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gradFill>
            <a:gsLst>
              <a:gs pos="100000">
                <a:srgbClr val="D87527"/>
              </a:gs>
              <a:gs pos="73000">
                <a:srgbClr val="D87527"/>
              </a:gs>
              <a:gs pos="43000">
                <a:srgbClr val="BF5630"/>
              </a:gs>
              <a:gs pos="0">
                <a:srgbClr val="A7383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1910"/>
          </a:xfrm>
        </p:spPr>
        <p:txBody>
          <a:bodyPr/>
          <a:lstStyle>
            <a:lvl1pPr>
              <a:buClr>
                <a:srgbClr val="3D8EAC"/>
              </a:buClr>
              <a:defRPr/>
            </a:lvl1pPr>
            <a:lvl2pPr>
              <a:buClr>
                <a:srgbClr val="3D8EAC"/>
              </a:buClr>
              <a:defRPr/>
            </a:lvl2pPr>
            <a:lvl3pPr>
              <a:buClr>
                <a:srgbClr val="3D8EAC"/>
              </a:buClr>
              <a:defRPr/>
            </a:lvl3pPr>
            <a:lvl4pPr>
              <a:buClr>
                <a:srgbClr val="3D8EAC"/>
              </a:buClr>
              <a:defRPr/>
            </a:lvl4pPr>
            <a:lvl5pPr>
              <a:buClr>
                <a:srgbClr val="3D8EA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black background with white text  Description automatically generated">
            <a:extLst>
              <a:ext uri="{FF2B5EF4-FFF2-40B4-BE49-F238E27FC236}">
                <a16:creationId xmlns:a16="http://schemas.microsoft.com/office/drawing/2014/main" id="{32BCE692-0128-2074-E9AA-925D4B7C7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83638"/>
            <a:ext cx="1531234" cy="32215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7E1EB4-3DA4-65FA-9D60-75FA470AFF07}"/>
              </a:ext>
            </a:extLst>
          </p:cNvPr>
          <p:cNvCxnSpPr/>
          <p:nvPr/>
        </p:nvCxnSpPr>
        <p:spPr>
          <a:xfrm>
            <a:off x="2523281" y="6163421"/>
            <a:ext cx="0" cy="322156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536FA7-EE81-2D57-2E20-9F4693A2C8E0}"/>
              </a:ext>
            </a:extLst>
          </p:cNvPr>
          <p:cNvSpPr txBox="1"/>
          <p:nvPr/>
        </p:nvSpPr>
        <p:spPr>
          <a:xfrm>
            <a:off x="2677129" y="6208578"/>
            <a:ext cx="6099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rgbClr val="D4DEE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KnowledgeLab</a:t>
            </a:r>
            <a:r>
              <a:rPr lang="en-US" sz="1200" b="0" dirty="0">
                <a:solidFill>
                  <a:srgbClr val="D4DEE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21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03C167-25CA-EDD4-509B-BD38A9B33C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gradFill>
            <a:gsLst>
              <a:gs pos="100000">
                <a:srgbClr val="D87527"/>
              </a:gs>
              <a:gs pos="73000">
                <a:srgbClr val="D87527"/>
              </a:gs>
              <a:gs pos="43000">
                <a:srgbClr val="BF5630"/>
              </a:gs>
              <a:gs pos="0">
                <a:srgbClr val="A7383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67AE6-8348-CF48-AC76-55EDEB5981DC}"/>
              </a:ext>
            </a:extLst>
          </p:cNvPr>
          <p:cNvSpPr/>
          <p:nvPr/>
        </p:nvSpPr>
        <p:spPr>
          <a:xfrm>
            <a:off x="7510013" y="1"/>
            <a:ext cx="3648973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129"/>
            <a:ext cx="6671813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1025" cy="4071910"/>
          </a:xfrm>
        </p:spPr>
        <p:txBody>
          <a:bodyPr/>
          <a:lstStyle>
            <a:lvl1pPr>
              <a:buClr>
                <a:srgbClr val="3D8EAC"/>
              </a:buClr>
              <a:defRPr/>
            </a:lvl1pPr>
            <a:lvl2pPr>
              <a:buClr>
                <a:srgbClr val="3D8EAC"/>
              </a:buClr>
              <a:defRPr/>
            </a:lvl2pPr>
            <a:lvl3pPr>
              <a:buClr>
                <a:srgbClr val="3D8EAC"/>
              </a:buClr>
              <a:defRPr/>
            </a:lvl3pPr>
            <a:lvl4pPr>
              <a:buClr>
                <a:srgbClr val="3D8EAC"/>
              </a:buClr>
              <a:defRPr/>
            </a:lvl4pPr>
            <a:lvl5pPr>
              <a:buClr>
                <a:srgbClr val="3D8EA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7B723A6-88CD-F148-AFA9-606C8837739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10013" y="0"/>
            <a:ext cx="364897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 descr="A black background with white text  Description automatically generated">
            <a:extLst>
              <a:ext uri="{FF2B5EF4-FFF2-40B4-BE49-F238E27FC236}">
                <a16:creationId xmlns:a16="http://schemas.microsoft.com/office/drawing/2014/main" id="{67A1BF9E-9F4B-B119-84EC-4E626807E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83638"/>
            <a:ext cx="1531234" cy="32215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5D4933-6609-1EF2-DD15-554F1AD751D2}"/>
              </a:ext>
            </a:extLst>
          </p:cNvPr>
          <p:cNvCxnSpPr/>
          <p:nvPr/>
        </p:nvCxnSpPr>
        <p:spPr>
          <a:xfrm>
            <a:off x="2523281" y="6163421"/>
            <a:ext cx="0" cy="322156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EE4F46-C049-C250-C691-6785499B13A0}"/>
              </a:ext>
            </a:extLst>
          </p:cNvPr>
          <p:cNvSpPr txBox="1"/>
          <p:nvPr/>
        </p:nvSpPr>
        <p:spPr>
          <a:xfrm>
            <a:off x="2677129" y="6208578"/>
            <a:ext cx="6099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rgbClr val="D4DEE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KnowledgeLab</a:t>
            </a:r>
            <a:r>
              <a:rPr lang="en-US" sz="1200" b="0" dirty="0">
                <a:solidFill>
                  <a:srgbClr val="D4DEE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239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BE5B2C-B375-AAF7-2C92-DD72F2131052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gradFill>
            <a:gsLst>
              <a:gs pos="100000">
                <a:srgbClr val="D87527"/>
              </a:gs>
              <a:gs pos="73000">
                <a:srgbClr val="D87527"/>
              </a:gs>
              <a:gs pos="43000">
                <a:srgbClr val="BF5630"/>
              </a:gs>
              <a:gs pos="0">
                <a:srgbClr val="A7383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3131"/>
            <a:ext cx="10337801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37800" cy="4071910"/>
          </a:xfrm>
        </p:spPr>
        <p:txBody>
          <a:bodyPr/>
          <a:lstStyle>
            <a:lvl1pPr>
              <a:buClr>
                <a:srgbClr val="CB0099"/>
              </a:buClr>
              <a:defRPr/>
            </a:lvl1pPr>
            <a:lvl2pPr>
              <a:buClr>
                <a:srgbClr val="CB0099"/>
              </a:buClr>
              <a:defRPr/>
            </a:lvl2pPr>
            <a:lvl3pPr>
              <a:buClr>
                <a:srgbClr val="CB0099"/>
              </a:buClr>
              <a:defRPr/>
            </a:lvl3pPr>
            <a:lvl4pPr>
              <a:buClr>
                <a:srgbClr val="CB0099"/>
              </a:buClr>
              <a:defRPr/>
            </a:lvl4pPr>
            <a:lvl5pPr>
              <a:buClr>
                <a:srgbClr val="CB009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C82D35-9AE5-EA61-0E3B-0BA0C78448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25625"/>
            <a:ext cx="10515600" cy="4071910"/>
          </a:xfrm>
        </p:spPr>
        <p:txBody>
          <a:bodyPr/>
          <a:lstStyle>
            <a:lvl1pPr>
              <a:buClr>
                <a:srgbClr val="3D8EAC"/>
              </a:buClr>
              <a:defRPr/>
            </a:lvl1pPr>
            <a:lvl2pPr>
              <a:buClr>
                <a:srgbClr val="3D8EAC"/>
              </a:buClr>
              <a:defRPr/>
            </a:lvl2pPr>
            <a:lvl3pPr>
              <a:buClr>
                <a:srgbClr val="3D8EAC"/>
              </a:buClr>
              <a:defRPr/>
            </a:lvl3pPr>
            <a:lvl4pPr>
              <a:buClr>
                <a:srgbClr val="3D8EAC"/>
              </a:buClr>
              <a:defRPr/>
            </a:lvl4pPr>
            <a:lvl5pPr>
              <a:buClr>
                <a:srgbClr val="3D8EA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black background with white text  Description automatically generated">
            <a:extLst>
              <a:ext uri="{FF2B5EF4-FFF2-40B4-BE49-F238E27FC236}">
                <a16:creationId xmlns:a16="http://schemas.microsoft.com/office/drawing/2014/main" id="{455C7EE5-EC5F-9BC7-07CD-24480C52F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83638"/>
            <a:ext cx="1531234" cy="3221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BD003-EA83-CB4F-BF2D-815DE89332B3}"/>
              </a:ext>
            </a:extLst>
          </p:cNvPr>
          <p:cNvCxnSpPr/>
          <p:nvPr/>
        </p:nvCxnSpPr>
        <p:spPr>
          <a:xfrm>
            <a:off x="2523281" y="6163421"/>
            <a:ext cx="0" cy="322156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6426F2B-628F-B972-5E08-E1BC1E1EEC29}"/>
              </a:ext>
            </a:extLst>
          </p:cNvPr>
          <p:cNvSpPr txBox="1"/>
          <p:nvPr/>
        </p:nvSpPr>
        <p:spPr>
          <a:xfrm>
            <a:off x="2677129" y="6208578"/>
            <a:ext cx="6099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rgbClr val="D4DEE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KnowledgeLab</a:t>
            </a:r>
            <a:r>
              <a:rPr lang="en-US" sz="1200" b="0" dirty="0">
                <a:solidFill>
                  <a:srgbClr val="D4DEE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7239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5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4EB44A-DD14-48B1-0943-5930B88FC211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gradFill>
            <a:gsLst>
              <a:gs pos="100000">
                <a:srgbClr val="D87527"/>
              </a:gs>
              <a:gs pos="73000">
                <a:srgbClr val="D87527"/>
              </a:gs>
              <a:gs pos="43000">
                <a:srgbClr val="BF5630"/>
              </a:gs>
              <a:gs pos="0">
                <a:srgbClr val="A7383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4114B-F731-BC4E-B076-71705F65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BEB9-9355-EB4E-AF70-C1A2623D3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7191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Clr>
                <a:srgbClr val="3D8EAC"/>
              </a:buClr>
              <a:defRPr/>
            </a:lvl1pPr>
            <a:lvl2pPr>
              <a:lnSpc>
                <a:spcPct val="120000"/>
              </a:lnSpc>
              <a:buClr>
                <a:srgbClr val="3D8EAC"/>
              </a:buClr>
              <a:defRPr/>
            </a:lvl2pPr>
            <a:lvl3pPr>
              <a:lnSpc>
                <a:spcPct val="120000"/>
              </a:lnSpc>
              <a:buClr>
                <a:srgbClr val="3D8EAC"/>
              </a:buClr>
              <a:defRPr/>
            </a:lvl3pPr>
            <a:lvl4pPr>
              <a:lnSpc>
                <a:spcPct val="120000"/>
              </a:lnSpc>
              <a:buClr>
                <a:srgbClr val="3D8EAC"/>
              </a:buClr>
              <a:defRPr/>
            </a:lvl4pPr>
            <a:lvl5pPr>
              <a:lnSpc>
                <a:spcPct val="120000"/>
              </a:lnSpc>
              <a:buClr>
                <a:srgbClr val="3D8EA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79800-C34A-8244-8541-BC3820205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71910"/>
          </a:xfrm>
        </p:spPr>
        <p:txBody>
          <a:bodyPr>
            <a:noAutofit/>
          </a:bodyPr>
          <a:lstStyle>
            <a:lvl1pPr>
              <a:buClr>
                <a:srgbClr val="3D8EAC"/>
              </a:buClr>
              <a:defRPr/>
            </a:lvl1pPr>
            <a:lvl2pPr>
              <a:buClr>
                <a:srgbClr val="3D8EAC"/>
              </a:buClr>
              <a:defRPr/>
            </a:lvl2pPr>
            <a:lvl3pPr>
              <a:buClr>
                <a:srgbClr val="3D8EAC"/>
              </a:buClr>
              <a:defRPr/>
            </a:lvl3pPr>
            <a:lvl4pPr>
              <a:lnSpc>
                <a:spcPct val="120000"/>
              </a:lnSpc>
              <a:buClr>
                <a:srgbClr val="3D8EAC"/>
              </a:buClr>
              <a:defRPr/>
            </a:lvl4pPr>
            <a:lvl5pPr>
              <a:buClr>
                <a:srgbClr val="3D8EA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A black background with white text  Description automatically generated">
            <a:extLst>
              <a:ext uri="{FF2B5EF4-FFF2-40B4-BE49-F238E27FC236}">
                <a16:creationId xmlns:a16="http://schemas.microsoft.com/office/drawing/2014/main" id="{746B2019-6F80-3FA8-C08A-BA746D149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83638"/>
            <a:ext cx="1531234" cy="32215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CF4B79-058C-855E-396D-10BC7F03643A}"/>
              </a:ext>
            </a:extLst>
          </p:cNvPr>
          <p:cNvCxnSpPr/>
          <p:nvPr/>
        </p:nvCxnSpPr>
        <p:spPr>
          <a:xfrm>
            <a:off x="2523281" y="6163421"/>
            <a:ext cx="0" cy="322156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CB91F9F-8FEF-724A-ED5B-A860F873F629}"/>
              </a:ext>
            </a:extLst>
          </p:cNvPr>
          <p:cNvSpPr txBox="1"/>
          <p:nvPr/>
        </p:nvSpPr>
        <p:spPr>
          <a:xfrm>
            <a:off x="2677129" y="6208578"/>
            <a:ext cx="6099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rgbClr val="D4DEE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KnowledgeLab</a:t>
            </a:r>
            <a:r>
              <a:rPr lang="en-US" sz="1200" b="0" dirty="0">
                <a:solidFill>
                  <a:srgbClr val="D4DEE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pic>
        <p:nvPicPr>
          <p:cNvPr id="6" name="Picture 5" descr="Icon  Description automatically generated">
            <a:extLst>
              <a:ext uri="{FF2B5EF4-FFF2-40B4-BE49-F238E27FC236}">
                <a16:creationId xmlns:a16="http://schemas.microsoft.com/office/drawing/2014/main" id="{2DBBC9B3-3128-CA37-D45F-55FBC7A28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9096" y="6460186"/>
            <a:ext cx="361950" cy="3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3A8D8E-2F28-033B-DAE1-FBE199F03DB5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gradFill>
            <a:gsLst>
              <a:gs pos="100000">
                <a:srgbClr val="D87527"/>
              </a:gs>
              <a:gs pos="73000">
                <a:srgbClr val="D87527"/>
              </a:gs>
              <a:gs pos="43000">
                <a:srgbClr val="BF5630"/>
              </a:gs>
              <a:gs pos="0">
                <a:srgbClr val="A7383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9C175-2B9E-9242-A955-2C120910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873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972D8-52C0-8E48-8EBF-B677335AE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3D8E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AB87-203D-C14A-9EC0-703250E78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460"/>
          </a:xfrm>
        </p:spPr>
        <p:txBody>
          <a:bodyPr/>
          <a:lstStyle>
            <a:lvl1pPr>
              <a:buClr>
                <a:srgbClr val="3D8EAC"/>
              </a:buClr>
              <a:defRPr/>
            </a:lvl1pPr>
            <a:lvl2pPr>
              <a:buClr>
                <a:srgbClr val="3D8EAC"/>
              </a:buClr>
              <a:defRPr/>
            </a:lvl2pPr>
            <a:lvl3pPr>
              <a:buClr>
                <a:srgbClr val="3D8EAC"/>
              </a:buClr>
              <a:defRPr/>
            </a:lvl3pPr>
            <a:lvl4pPr>
              <a:buClr>
                <a:srgbClr val="3D8EAC"/>
              </a:buClr>
              <a:defRPr/>
            </a:lvl4pPr>
            <a:lvl5pPr>
              <a:buClr>
                <a:srgbClr val="3D8EA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F6788-7030-114C-9747-3BCD5B879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3D8E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87F40-6ED1-474D-BBD2-AF5E746CF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460"/>
          </a:xfrm>
        </p:spPr>
        <p:txBody>
          <a:bodyPr/>
          <a:lstStyle>
            <a:lvl1pPr>
              <a:buClr>
                <a:srgbClr val="3D8EAC"/>
              </a:buClr>
              <a:defRPr/>
            </a:lvl1pPr>
            <a:lvl2pPr>
              <a:buClr>
                <a:srgbClr val="3D8EAC"/>
              </a:buClr>
              <a:defRPr/>
            </a:lvl2pPr>
            <a:lvl3pPr>
              <a:buClr>
                <a:srgbClr val="3D8EAC"/>
              </a:buClr>
              <a:defRPr/>
            </a:lvl3pPr>
            <a:lvl4pPr>
              <a:buClr>
                <a:srgbClr val="3D8EAC"/>
              </a:buClr>
              <a:defRPr/>
            </a:lvl4pPr>
            <a:lvl5pPr>
              <a:buClr>
                <a:srgbClr val="3D8EA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A black background with white text  Description automatically generated">
            <a:extLst>
              <a:ext uri="{FF2B5EF4-FFF2-40B4-BE49-F238E27FC236}">
                <a16:creationId xmlns:a16="http://schemas.microsoft.com/office/drawing/2014/main" id="{AB88D097-5775-8EBC-84F2-032D450A7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83638"/>
            <a:ext cx="1531234" cy="32215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EC1757-9FCE-206F-2657-366499B23B35}"/>
              </a:ext>
            </a:extLst>
          </p:cNvPr>
          <p:cNvCxnSpPr/>
          <p:nvPr/>
        </p:nvCxnSpPr>
        <p:spPr>
          <a:xfrm>
            <a:off x="2523281" y="6163421"/>
            <a:ext cx="0" cy="322156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FE5B4A-03B0-FCC4-34B1-C4B6AC171632}"/>
              </a:ext>
            </a:extLst>
          </p:cNvPr>
          <p:cNvSpPr txBox="1"/>
          <p:nvPr/>
        </p:nvSpPr>
        <p:spPr>
          <a:xfrm>
            <a:off x="2677129" y="6208578"/>
            <a:ext cx="6099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rgbClr val="D4DEE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KnowledgeLab</a:t>
            </a:r>
            <a:r>
              <a:rPr lang="en-US" sz="1200" b="0" dirty="0">
                <a:solidFill>
                  <a:srgbClr val="D4DEE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1295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CD3B5E-71DA-9D49-27A8-9D9DB7D60F7B}"/>
              </a:ext>
            </a:extLst>
          </p:cNvPr>
          <p:cNvSpPr/>
          <p:nvPr/>
        </p:nvSpPr>
        <p:spPr>
          <a:xfrm>
            <a:off x="0" y="0"/>
            <a:ext cx="3314700" cy="6858000"/>
          </a:xfrm>
          <a:prstGeom prst="rect">
            <a:avLst/>
          </a:prstGeom>
          <a:gradFill>
            <a:gsLst>
              <a:gs pos="100000">
                <a:srgbClr val="D87527"/>
              </a:gs>
              <a:gs pos="73000">
                <a:srgbClr val="D87527"/>
              </a:gs>
              <a:gs pos="43000">
                <a:srgbClr val="BF5630"/>
              </a:gs>
              <a:gs pos="0">
                <a:srgbClr val="A7383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2515394"/>
            <a:ext cx="2874993" cy="1325563"/>
          </a:xfrm>
        </p:spPr>
        <p:txBody>
          <a:bodyPr>
            <a:noAutofit/>
          </a:bodyPr>
          <a:lstStyle>
            <a:lvl1pPr algn="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062405-54AB-9A4B-A687-DF0022E5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8" y="1255257"/>
            <a:ext cx="7097619" cy="4351338"/>
          </a:xfrm>
        </p:spPr>
        <p:txBody>
          <a:bodyPr numCol="1" anchor="ctr" anchorCtr="0"/>
          <a:lstStyle>
            <a:lvl1pPr>
              <a:lnSpc>
                <a:spcPct val="100000"/>
              </a:lnSpc>
              <a:buClr>
                <a:srgbClr val="3D8EAC"/>
              </a:buClr>
              <a:defRPr/>
            </a:lvl1pPr>
            <a:lvl2pPr>
              <a:lnSpc>
                <a:spcPct val="100000"/>
              </a:lnSpc>
              <a:buClr>
                <a:srgbClr val="3D8EAC"/>
              </a:buClr>
              <a:defRPr/>
            </a:lvl2pPr>
            <a:lvl3pPr>
              <a:lnSpc>
                <a:spcPct val="100000"/>
              </a:lnSpc>
              <a:buClr>
                <a:srgbClr val="3D8EAC"/>
              </a:buClr>
              <a:defRPr/>
            </a:lvl3pPr>
            <a:lvl4pPr>
              <a:lnSpc>
                <a:spcPct val="100000"/>
              </a:lnSpc>
              <a:buClr>
                <a:srgbClr val="3D8EAC"/>
              </a:buClr>
              <a:defRPr/>
            </a:lvl4pPr>
            <a:lvl5pPr>
              <a:lnSpc>
                <a:spcPct val="100000"/>
              </a:lnSpc>
              <a:buClr>
                <a:srgbClr val="3D8EA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1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0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248871-981A-0062-6AA1-15F0EF93625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100000">
                <a:srgbClr val="D87527"/>
              </a:gs>
              <a:gs pos="73000">
                <a:srgbClr val="D87527"/>
              </a:gs>
              <a:gs pos="43000">
                <a:srgbClr val="BF5630"/>
              </a:gs>
              <a:gs pos="0">
                <a:srgbClr val="A7383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7" y="1152421"/>
            <a:ext cx="4923765" cy="1325563"/>
          </a:xfrm>
        </p:spPr>
        <p:txBody>
          <a:bodyPr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E13CD8-B227-A641-9B5D-930D0F3F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67" y="2550276"/>
            <a:ext cx="4923765" cy="3347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3D8EAC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3D8EAC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3D8EAC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3D8EAC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3D8EAC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1483C9-6F13-0F46-BF9D-65B7980A797D}"/>
              </a:ext>
            </a:extLst>
          </p:cNvPr>
          <p:cNvSpPr/>
          <p:nvPr/>
        </p:nvSpPr>
        <p:spPr>
          <a:xfrm>
            <a:off x="6900076" y="1598753"/>
            <a:ext cx="3648973" cy="366049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812E02D-8366-3144-9462-D2A34A87C56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00075" y="1598753"/>
            <a:ext cx="3648974" cy="3660494"/>
          </a:xfr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object with a red and blue color  Description automatically generated with medium confidence">
            <a:extLst>
              <a:ext uri="{FF2B5EF4-FFF2-40B4-BE49-F238E27FC236}">
                <a16:creationId xmlns:a16="http://schemas.microsoft.com/office/drawing/2014/main" id="{989C1A4C-6214-2988-01D9-01827D2FF4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89536" cy="6858000"/>
          </a:xfrm>
          <a:prstGeom prst="rect">
            <a:avLst/>
          </a:prstGeom>
        </p:spPr>
      </p:pic>
      <p:pic>
        <p:nvPicPr>
          <p:cNvPr id="2" name="Picture 1" descr="Icon  Description automatically generated">
            <a:extLst>
              <a:ext uri="{FF2B5EF4-FFF2-40B4-BE49-F238E27FC236}">
                <a16:creationId xmlns:a16="http://schemas.microsoft.com/office/drawing/2014/main" id="{FE45E1F1-A822-5F1B-528F-8210D6FA1A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2916" y="6479859"/>
            <a:ext cx="336550" cy="3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5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68E55-F78B-0140-996D-F949A4EB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2802E-69E4-5342-B9B4-A87FD2C1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Icon  Description automatically generated">
            <a:extLst>
              <a:ext uri="{FF2B5EF4-FFF2-40B4-BE49-F238E27FC236}">
                <a16:creationId xmlns:a16="http://schemas.microsoft.com/office/drawing/2014/main" id="{26D928C9-532B-759D-B7CD-B5C570AFE7B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392916" y="6479859"/>
            <a:ext cx="336550" cy="3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5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A7383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3D8EAC"/>
        </a:buClr>
        <a:buSzPct val="80000"/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3D8EAC"/>
        </a:buClr>
        <a:buSzPct val="80000"/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3D8EAC"/>
        </a:buClr>
        <a:buSzPct val="80000"/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3D8EAC"/>
        </a:buClr>
        <a:buSzPct val="80000"/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3D8EAC"/>
        </a:buClr>
        <a:buSzPct val="80000"/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28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48" y="1681604"/>
            <a:ext cx="6747921" cy="3494791"/>
          </a:xfrm>
        </p:spPr>
        <p:txBody>
          <a:bodyPr>
            <a:noAutofit/>
          </a:bodyPr>
          <a:lstStyle/>
          <a:p>
            <a:r>
              <a:rPr lang="en-US" sz="4400" dirty="0"/>
              <a:t>Mastering the Art of Negotiation In The Laboratory To Influence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48" y="5004712"/>
            <a:ext cx="8066519" cy="2244277"/>
          </a:xfrm>
        </p:spPr>
        <p:txBody>
          <a:bodyPr>
            <a:normAutofit/>
          </a:bodyPr>
          <a:lstStyle/>
          <a:p>
            <a:r>
              <a:rPr lang="en-US" sz="2800" dirty="0"/>
              <a:t>Patty J. Eschliman</a:t>
            </a:r>
          </a:p>
          <a:p>
            <a:r>
              <a:rPr lang="en-US" sz="1800" dirty="0"/>
              <a:t>MHA, MLS(ASCP)</a:t>
            </a:r>
            <a:r>
              <a:rPr lang="en-US" sz="1800" baseline="30000" dirty="0"/>
              <a:t>CM</a:t>
            </a:r>
            <a:r>
              <a:rPr lang="en-US" sz="1800" dirty="0"/>
              <a:t>, DLM(ASCP)</a:t>
            </a:r>
            <a:r>
              <a:rPr lang="en-US" sz="1800" baseline="30000" dirty="0"/>
              <a:t>CM</a:t>
            </a:r>
            <a:r>
              <a:rPr lang="en-US" sz="1800" dirty="0"/>
              <a:t>, CPC</a:t>
            </a:r>
          </a:p>
          <a:p>
            <a:r>
              <a:rPr lang="en-US" sz="1800" dirty="0"/>
              <a:t>Director of Lab Operations, Western Missouri Medical Center</a:t>
            </a:r>
          </a:p>
          <a:p>
            <a:r>
              <a:rPr lang="en-US" sz="1800" dirty="0"/>
              <a:t>President and CEO, The Lab Leader Coach</a:t>
            </a:r>
          </a:p>
          <a:p>
            <a:r>
              <a:rPr lang="en-US" sz="1800" cap="none" dirty="0"/>
              <a:t>www</a:t>
            </a:r>
            <a:r>
              <a:rPr lang="en-US" sz="1800" dirty="0"/>
              <a:t>.t</a:t>
            </a:r>
            <a:r>
              <a:rPr lang="en-US" sz="1800" cap="none" dirty="0"/>
              <a:t>he</a:t>
            </a:r>
            <a:r>
              <a:rPr lang="en-US" sz="1800" dirty="0"/>
              <a:t>l</a:t>
            </a:r>
            <a:r>
              <a:rPr lang="en-US" sz="1800" cap="none" dirty="0"/>
              <a:t>ab</a:t>
            </a:r>
            <a:r>
              <a:rPr lang="en-US" sz="1800" dirty="0"/>
              <a:t>l</a:t>
            </a:r>
            <a:r>
              <a:rPr lang="en-US" sz="1800" cap="none" dirty="0"/>
              <a:t>eader</a:t>
            </a:r>
            <a:r>
              <a:rPr lang="en-US" sz="1800" dirty="0"/>
              <a:t>c</a:t>
            </a:r>
            <a:r>
              <a:rPr lang="en-US" sz="1800" cap="none" dirty="0"/>
              <a:t>oach.com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12" y="-14305"/>
            <a:ext cx="7704667" cy="1752599"/>
          </a:xfrm>
        </p:spPr>
        <p:txBody>
          <a:bodyPr>
            <a:normAutofit/>
          </a:bodyPr>
          <a:lstStyle/>
          <a:p>
            <a:pPr algn="l"/>
            <a:r>
              <a:rPr lang="en-US" sz="4900" dirty="0"/>
              <a:t>Social Awareness</a:t>
            </a:r>
            <a:endParaRPr lang="en-US" dirty="0"/>
          </a:p>
        </p:txBody>
      </p:sp>
      <p:pic>
        <p:nvPicPr>
          <p:cNvPr id="8" name="Content Placeholder 4" descr="clip art with people bainstorming">
            <a:extLst>
              <a:ext uri="{FF2B5EF4-FFF2-40B4-BE49-F238E27FC236}">
                <a16:creationId xmlns:a16="http://schemas.microsoft.com/office/drawing/2014/main" id="{31CCFAB6-79C2-4395-B3FD-4B81041F792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0112587" y="164742"/>
            <a:ext cx="1949219" cy="124777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266E-87B0-43A2-ADE8-70A0685CB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31" y="1841303"/>
            <a:ext cx="5854615" cy="440656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“</a:t>
            </a:r>
            <a:r>
              <a:rPr lang="en-US" b="1" dirty="0" err="1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spidy</a:t>
            </a:r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-sense” to read other people, read the room</a:t>
            </a:r>
            <a:endParaRPr lang="en-US" sz="1100" b="1" dirty="0">
              <a:solidFill>
                <a:srgbClr val="3D8E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Tune in to the person you are talking with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they feeling?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 into your senses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for body language, facial expressions, posture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Listen for tone of voice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Trust your intuition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temperature of the room (meeting) you just entered?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3916E3-14E9-4B93-A4DA-13CA33115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6655" y="1926991"/>
            <a:ext cx="5448711" cy="440656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build more social-awareness</a:t>
            </a:r>
            <a:endParaRPr lang="en-US" sz="900" b="1" dirty="0">
              <a:solidFill>
                <a:srgbClr val="3D8E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Prepare, Prepare, Prepare!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it a point to remember people’s names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Timing is everything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Stop taking notes and start observing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 go of the past, reserve judgement on the future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the culture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3AD22-173F-4CBC-BC01-2BFF779B9FD3}"/>
              </a:ext>
            </a:extLst>
          </p:cNvPr>
          <p:cNvSpPr txBox="1"/>
          <p:nvPr/>
        </p:nvSpPr>
        <p:spPr>
          <a:xfrm>
            <a:off x="6665499" y="6495817"/>
            <a:ext cx="4936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Emotional Intelligence 2.0</a:t>
            </a:r>
            <a:r>
              <a:rPr lang="en-US" sz="1200" dirty="0"/>
              <a:t>, Bradberry &amp; Greaves, </a:t>
            </a:r>
            <a:r>
              <a:rPr lang="en-US" sz="1200" dirty="0" err="1"/>
              <a:t>TalentSmart</a:t>
            </a:r>
            <a:r>
              <a:rPr lang="en-US" sz="1200" dirty="0"/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4301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952" y="39019"/>
            <a:ext cx="8821448" cy="1752599"/>
          </a:xfrm>
        </p:spPr>
        <p:txBody>
          <a:bodyPr>
            <a:normAutofit/>
          </a:bodyPr>
          <a:lstStyle/>
          <a:p>
            <a:pPr algn="l"/>
            <a:r>
              <a:rPr lang="en-US" sz="4900" dirty="0"/>
              <a:t>Relationship Management</a:t>
            </a:r>
            <a:endParaRPr lang="en-US" dirty="0"/>
          </a:p>
        </p:txBody>
      </p:sp>
      <p:pic>
        <p:nvPicPr>
          <p:cNvPr id="9" name="Content Placeholder 4" descr="clipart for problem solving ">
            <a:extLst>
              <a:ext uri="{FF2B5EF4-FFF2-40B4-BE49-F238E27FC236}">
                <a16:creationId xmlns:a16="http://schemas.microsoft.com/office/drawing/2014/main" id="{1592660D-5B9F-4DF9-872A-2E30E7565B9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0627361" y="215244"/>
            <a:ext cx="1187810" cy="11878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266E-87B0-43A2-ADE8-70A0685CB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560" y="2073608"/>
            <a:ext cx="5309749" cy="425126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outcome of good self-awareness, self-management, and social-awareness</a:t>
            </a:r>
            <a:endParaRPr lang="en-US" sz="900" b="1" dirty="0">
              <a:solidFill>
                <a:srgbClr val="3D8E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relationships take work including those at work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50% of any one-on-one relationship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your influence in the negotiation?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energy do you bring to the table?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your reputation/legacy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3916E3-14E9-4B93-A4DA-13CA33115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82496"/>
            <a:ext cx="6018266" cy="422941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increase your social skills (improve relationships)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on your communication styles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Crucial conversations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Feedback is a gift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OK to be vulnerable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care about someone or something – express it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 true to your values, from a place of integrity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38CBF-1229-41CC-B760-FC37F250BD1D}"/>
              </a:ext>
            </a:extLst>
          </p:cNvPr>
          <p:cNvSpPr txBox="1"/>
          <p:nvPr/>
        </p:nvSpPr>
        <p:spPr>
          <a:xfrm>
            <a:off x="6923919" y="6510391"/>
            <a:ext cx="4456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Emotional Intelligence 2.0</a:t>
            </a:r>
            <a:r>
              <a:rPr lang="en-US" sz="1200" dirty="0"/>
              <a:t>, Bradberry &amp; Greaves, </a:t>
            </a:r>
            <a:r>
              <a:rPr lang="en-US" sz="1200" dirty="0" err="1"/>
              <a:t>TalentSmart</a:t>
            </a:r>
            <a:r>
              <a:rPr lang="en-US" sz="1200" dirty="0"/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34073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5319-EED8-4101-9E1B-3E164261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 in Negotiations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6FBAE-6F86-470F-9130-920093A65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256" y="2120900"/>
            <a:ext cx="5144051" cy="412647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Self-Awareness and Self-Management</a:t>
            </a:r>
          </a:p>
          <a:p>
            <a:pPr lvl="1">
              <a:lnSpc>
                <a:spcPct val="160000"/>
              </a:lnSpc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BATNA?  Best Alternative to a Negotiated Agreement = when to walk away.</a:t>
            </a:r>
          </a:p>
          <a:p>
            <a:pPr lvl="1">
              <a:lnSpc>
                <a:spcPct val="160000"/>
              </a:lnSpc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you know where you want to go, you’re unlikely to get there.</a:t>
            </a:r>
          </a:p>
          <a:p>
            <a:pPr lvl="1">
              <a:lnSpc>
                <a:spcPct val="160000"/>
              </a:lnSpc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difference between your position and your interests.</a:t>
            </a:r>
          </a:p>
          <a:p>
            <a:pPr lvl="1">
              <a:lnSpc>
                <a:spcPct val="160000"/>
              </a:lnSpc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your triggers, notice your physiological changes, and learn to not react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6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585DB-4942-4346-BBA4-0A172AE59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20899"/>
            <a:ext cx="5676057" cy="450082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Awareness and Relationship Management</a:t>
            </a:r>
          </a:p>
          <a:p>
            <a:pPr lvl="1">
              <a:lnSpc>
                <a:spcPct val="150000"/>
              </a:lnSpc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What type of relationship do you have with the other side?  Your tactics could affect the relationship.</a:t>
            </a:r>
          </a:p>
          <a:p>
            <a:pPr lvl="1">
              <a:lnSpc>
                <a:spcPct val="150000"/>
              </a:lnSpc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Your offer and your justifications should be a result of your understanding regarding the needs and sensitivities of the relationship.</a:t>
            </a:r>
          </a:p>
          <a:p>
            <a:pPr lvl="1">
              <a:lnSpc>
                <a:spcPct val="150000"/>
              </a:lnSpc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Goal:  Get the possible best deal while </a:t>
            </a:r>
            <a:r>
              <a:rPr lang="en-US" sz="2300" u="sng" dirty="0">
                <a:latin typeface="Arial" panose="020B0604020202020204" pitchFamily="34" charset="0"/>
                <a:cs typeface="Arial" panose="020B0604020202020204" pitchFamily="34" charset="0"/>
              </a:rPr>
              <a:t>strengthening the relationship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and your reputation.</a:t>
            </a:r>
          </a:p>
          <a:p>
            <a:pPr lvl="1">
              <a:lnSpc>
                <a:spcPct val="150000"/>
              </a:lnSpc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You may have to forgo some short-term gains to meet this goal.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0320B-52E5-DD5E-7760-4BCB087802E0}"/>
              </a:ext>
            </a:extLst>
          </p:cNvPr>
          <p:cNvSpPr txBox="1"/>
          <p:nvPr/>
        </p:nvSpPr>
        <p:spPr>
          <a:xfrm>
            <a:off x="2864142" y="6495817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Getting Past No: 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517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548" y="0"/>
            <a:ext cx="10232732" cy="1752599"/>
          </a:xfrm>
        </p:spPr>
        <p:txBody>
          <a:bodyPr>
            <a:normAutofit/>
          </a:bodyPr>
          <a:lstStyle/>
          <a:p>
            <a:r>
              <a:rPr lang="en-US" dirty="0"/>
              <a:t>The Good News:  </a:t>
            </a:r>
            <a:br>
              <a:rPr lang="en-US" dirty="0"/>
            </a:br>
            <a:r>
              <a:rPr lang="en-US" dirty="0"/>
              <a:t>You can improve your Emotional Intelligence!</a:t>
            </a:r>
          </a:p>
        </p:txBody>
      </p:sp>
      <p:pic>
        <p:nvPicPr>
          <p:cNvPr id="30" name="Graphic 29" descr="Head with Gears">
            <a:extLst>
              <a:ext uri="{FF2B5EF4-FFF2-40B4-BE49-F238E27FC236}">
                <a16:creationId xmlns:a16="http://schemas.microsoft.com/office/drawing/2014/main" id="{14F1B68E-C8C2-495B-BA06-668AE630E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893" y="2051380"/>
            <a:ext cx="4064000" cy="406400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942F419-6121-4153-917B-CEC60900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195" y="2454498"/>
            <a:ext cx="6068654" cy="3638653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Focus on one of the four categories and choose which area you want to improve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Don’t give into your moods – both good or bad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Resolve to under-react to situations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Make every encounter a learning 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3C63D-4DBB-45F6-9576-B6B0E65FDCFE}"/>
              </a:ext>
            </a:extLst>
          </p:cNvPr>
          <p:cNvSpPr txBox="1"/>
          <p:nvPr/>
        </p:nvSpPr>
        <p:spPr>
          <a:xfrm>
            <a:off x="8514522" y="6465039"/>
            <a:ext cx="2690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www.TheLabLeaderCoach.com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3476-A954-3DC8-D0A3-3D7CC6C6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Terms For Negotiations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7518A-7221-E87B-C691-59180101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9613" cy="407191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3D8EAC"/>
                </a:solidFill>
              </a:rPr>
              <a:t>BATNA = Best Alternative to Negotiated Agreement.  </a:t>
            </a:r>
            <a:r>
              <a:rPr lang="en-US" dirty="0"/>
              <a:t>The course of action you will pursue if and when the current negotiation ends in an impasse.    </a:t>
            </a:r>
          </a:p>
          <a:p>
            <a:pPr marL="0" indent="0">
              <a:buNone/>
            </a:pPr>
            <a:r>
              <a:rPr lang="en-US" dirty="0"/>
              <a:t>                                      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3D8EAC"/>
                </a:solidFill>
              </a:rPr>
              <a:t>RV = Reservation Value.  </a:t>
            </a:r>
            <a:r>
              <a:rPr lang="en-US" dirty="0"/>
              <a:t>Your walk-away point in the negotiation.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3D8EAC"/>
                </a:solidFill>
              </a:rPr>
              <a:t>ZOPA = Zone of Possible Agreement.  </a:t>
            </a:r>
            <a:r>
              <a:rPr lang="en-US" dirty="0"/>
              <a:t>The set of all possible deals that would be acceptable to both parties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BA33A-41F6-0426-814C-889E8D60E7C9}"/>
              </a:ext>
            </a:extLst>
          </p:cNvPr>
          <p:cNvSpPr txBox="1"/>
          <p:nvPr/>
        </p:nvSpPr>
        <p:spPr>
          <a:xfrm>
            <a:off x="5187822" y="6457890"/>
            <a:ext cx="649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Negotiation Genius:  How to Overcome Obstacles and Achieve Brilliant Results at the Bargaining Table and Beyond.  </a:t>
            </a:r>
            <a:r>
              <a:rPr lang="en-US" sz="1000" dirty="0"/>
              <a:t>Deepak Malhotra, Max H. Bazerman; Harvard Business School; Bantam Books: New York New York, September 2008</a:t>
            </a:r>
            <a:endParaRPr lang="en-US" sz="1000" i="1" dirty="0"/>
          </a:p>
        </p:txBody>
      </p:sp>
      <p:pic>
        <p:nvPicPr>
          <p:cNvPr id="2050" name="Picture 2" descr="How to Increase Your Negotiation Skills - Realty Leadership">
            <a:extLst>
              <a:ext uri="{FF2B5EF4-FFF2-40B4-BE49-F238E27FC236}">
                <a16:creationId xmlns:a16="http://schemas.microsoft.com/office/drawing/2014/main" id="{7FB264C4-B67A-D216-98D4-03472729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14" y="2130803"/>
            <a:ext cx="4094761" cy="32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3476-A954-3DC8-D0A3-3D7CC6C6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Terms For Negotiations</a:t>
            </a:r>
            <a:r>
              <a:rPr lang="en-US" sz="8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7518A-7221-E87B-C691-59180101D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D8EAC"/>
                </a:solidFill>
              </a:rPr>
              <a:t>BATNA = Best Alternative to Negotiated Agreement.  </a:t>
            </a:r>
            <a:r>
              <a:rPr lang="en-US" dirty="0"/>
              <a:t>The course of action you will pursue if and when the current negotiation ends in an impasse.    </a:t>
            </a:r>
          </a:p>
          <a:p>
            <a:pPr lvl="1"/>
            <a:r>
              <a:rPr lang="en-US" dirty="0"/>
              <a:t>Identify all of the possible alternative options available to you</a:t>
            </a:r>
          </a:p>
          <a:p>
            <a:pPr lvl="1"/>
            <a:r>
              <a:rPr lang="en-US" dirty="0"/>
              <a:t>Estimate the value of each of these alternatives</a:t>
            </a:r>
          </a:p>
          <a:p>
            <a:pPr lvl="1"/>
            <a:r>
              <a:rPr lang="en-US" dirty="0"/>
              <a:t>The best alternative is your BATNA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3D8EAC"/>
                </a:solidFill>
              </a:rPr>
              <a:t>RV = Reservation Value.  </a:t>
            </a:r>
            <a:r>
              <a:rPr lang="en-US" dirty="0"/>
              <a:t>Your walk away point in the negotiation.</a:t>
            </a:r>
          </a:p>
          <a:p>
            <a:pPr lvl="1"/>
            <a:r>
              <a:rPr lang="en-US" dirty="0"/>
              <a:t>Requires a realistic assessment of your alternatives.  Know your market.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BA33A-41F6-0426-814C-889E8D60E7C9}"/>
              </a:ext>
            </a:extLst>
          </p:cNvPr>
          <p:cNvSpPr txBox="1"/>
          <p:nvPr/>
        </p:nvSpPr>
        <p:spPr>
          <a:xfrm>
            <a:off x="5187822" y="6457890"/>
            <a:ext cx="649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Negotiation Genius:  How to Overcome Obstacles and Achieve Brilliant Results at the Bargaining Table and Beyond.  </a:t>
            </a:r>
            <a:r>
              <a:rPr lang="en-US" sz="1000" dirty="0"/>
              <a:t>Deepak Malhotra, Max H. Bazerman; Harvard Business School; Bantam Books: New York New York, September 2008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1414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3476-A954-3DC8-D0A3-3D7CC6C6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Terms For Negotiations</a:t>
            </a:r>
            <a:r>
              <a:rPr lang="en-US" sz="800" b="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7518A-7221-E87B-C691-59180101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450"/>
            <a:ext cx="10515600" cy="3567469"/>
          </a:xfrm>
        </p:spPr>
        <p:txBody>
          <a:bodyPr/>
          <a:lstStyle/>
          <a:p>
            <a:r>
              <a:rPr lang="en-US" dirty="0">
                <a:solidFill>
                  <a:srgbClr val="3D8EAC"/>
                </a:solidFill>
              </a:rPr>
              <a:t>ZOPA = Zone of Possible Agreement.  </a:t>
            </a:r>
            <a:r>
              <a:rPr lang="en-US" dirty="0"/>
              <a:t>The set of all possible deals that would be acceptable to both parties.</a:t>
            </a:r>
          </a:p>
          <a:p>
            <a:pPr lvl="1"/>
            <a:r>
              <a:rPr lang="en-US" dirty="0"/>
              <a:t>Based upon each parties Reservation Value (RV).  You need to estimate your opponent’s walk-away point and understand your own.</a:t>
            </a:r>
          </a:p>
          <a:p>
            <a:pPr lvl="1"/>
            <a:r>
              <a:rPr lang="en-US" dirty="0"/>
              <a:t>Gives you the lay of the land but does not tell you where the negotiation will end.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D831D9-BC6B-9013-9E5C-F38D25FF7ECC}"/>
              </a:ext>
            </a:extLst>
          </p:cNvPr>
          <p:cNvSpPr txBox="1"/>
          <p:nvPr/>
        </p:nvSpPr>
        <p:spPr>
          <a:xfrm>
            <a:off x="1544218" y="4571826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Seller’s RV</a:t>
            </a:r>
          </a:p>
          <a:p>
            <a:pPr algn="ctr"/>
            <a:r>
              <a:rPr lang="en-US" dirty="0"/>
              <a:t>I won’t accept  below $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A7C228-9C29-271B-02BF-D10668A55786}"/>
              </a:ext>
            </a:extLst>
          </p:cNvPr>
          <p:cNvSpPr txBox="1"/>
          <p:nvPr/>
        </p:nvSpPr>
        <p:spPr>
          <a:xfrm>
            <a:off x="5309118" y="4957480"/>
            <a:ext cx="116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ZOPA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789B3E-D13B-0F6A-5418-07010FDAD582}"/>
              </a:ext>
            </a:extLst>
          </p:cNvPr>
          <p:cNvSpPr txBox="1"/>
          <p:nvPr/>
        </p:nvSpPr>
        <p:spPr>
          <a:xfrm>
            <a:off x="8083419" y="4575023"/>
            <a:ext cx="205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Buyer’s RV</a:t>
            </a:r>
          </a:p>
          <a:p>
            <a:pPr algn="ctr"/>
            <a:r>
              <a:rPr lang="en-US" dirty="0"/>
              <a:t>I won’t pay above $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BA33A-41F6-0426-814C-889E8D60E7C9}"/>
              </a:ext>
            </a:extLst>
          </p:cNvPr>
          <p:cNvSpPr txBox="1"/>
          <p:nvPr/>
        </p:nvSpPr>
        <p:spPr>
          <a:xfrm>
            <a:off x="5187822" y="6457890"/>
            <a:ext cx="649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Negotiation Genius:  How to Overcome Obstacles and Achieve Brilliant Results at the Bargaining Table and Beyond.  </a:t>
            </a:r>
            <a:r>
              <a:rPr lang="en-US" sz="1000" dirty="0"/>
              <a:t>Deepak Malhotra, Max H. Bazerman; Harvard Business School; Bantam Books: New York New York, September 2008</a:t>
            </a:r>
            <a:endParaRPr lang="en-US" sz="1000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AADCA3-E215-01C5-BF72-5A6B30237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318727" y="4360506"/>
            <a:ext cx="29422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3E72FE-6769-8185-42D8-E1A156DBC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71184" y="4360506"/>
            <a:ext cx="2948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8997A-1948-7C0F-7DCC-9E70F22E3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1453" y="4257870"/>
            <a:ext cx="3458547" cy="205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81A6F1-1F9A-DD44-0A68-5EBBFAA39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73894" y="4463141"/>
            <a:ext cx="1275184" cy="679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CAE5FF-C561-220B-090C-40A93FAF0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1" idx="3"/>
          </p:cNvCxnSpPr>
          <p:nvPr/>
        </p:nvCxnSpPr>
        <p:spPr>
          <a:xfrm flipH="1">
            <a:off x="6270171" y="4360506"/>
            <a:ext cx="1349829" cy="78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0E88-F49D-5BA1-57E7-D1903282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Seller / Buyer Negotiation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90BC1-EDBF-8A7A-57C8-ACD2776E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5776" cy="461871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 need a new chemistry platform.  I am not happy with my current vendor X.</a:t>
            </a:r>
          </a:p>
          <a:p>
            <a:pPr lvl="1"/>
            <a:r>
              <a:rPr lang="en-US" dirty="0"/>
              <a:t>Instrument X breaks down a lot, we have trouble getting service to get to us same day.  The instruments are 7 years old.</a:t>
            </a:r>
          </a:p>
          <a:p>
            <a:pPr lvl="1"/>
            <a:r>
              <a:rPr lang="en-US" dirty="0"/>
              <a:t>We have had significant turnover in staff, vendor X does not provide much support.  Little on-line video training.</a:t>
            </a:r>
          </a:p>
          <a:p>
            <a:pPr lvl="1"/>
            <a:r>
              <a:rPr lang="en-US" dirty="0"/>
              <a:t>I am very open about looking at other vendors and invite them all to the table.</a:t>
            </a:r>
          </a:p>
          <a:p>
            <a:pPr lvl="1"/>
            <a:r>
              <a:rPr lang="en-US" dirty="0"/>
              <a:t>Each vendor has its value and disadvantages.  I ask for bids.</a:t>
            </a:r>
          </a:p>
          <a:p>
            <a:pPr lvl="1"/>
            <a:r>
              <a:rPr lang="en-US" dirty="0"/>
              <a:t>I ensure all bids are equally comparable with benefits, such as same day service and education/training after the sale.</a:t>
            </a:r>
          </a:p>
          <a:p>
            <a:pPr lvl="1"/>
            <a:r>
              <a:rPr lang="en-US" dirty="0"/>
              <a:t>Vendor X stands out as our best alternative for various reasons, but I don’t want them to know that.</a:t>
            </a:r>
          </a:p>
          <a:p>
            <a:pPr lvl="1"/>
            <a:r>
              <a:rPr lang="en-US" dirty="0"/>
              <a:t>I know my RV and have a strong alternative with Vendor Z which is my BATNA.  </a:t>
            </a:r>
          </a:p>
          <a:p>
            <a:pPr lvl="1"/>
            <a:r>
              <a:rPr lang="en-US" dirty="0"/>
              <a:t>I use the competitor bids to negotiate price to learn more regarding Vendor X’s RV.  I believe their BATNA to be “no sale”.</a:t>
            </a:r>
          </a:p>
          <a:p>
            <a:pPr lvl="1"/>
            <a:r>
              <a:rPr lang="en-US" dirty="0"/>
              <a:t>I have them commit by contract for same day service and additional training slots.  I tell them they have the deal, if they can provide their $180,000 Inventory Management System at no cost.</a:t>
            </a:r>
          </a:p>
          <a:p>
            <a:pPr lvl="1"/>
            <a:r>
              <a:rPr lang="en-US" dirty="0"/>
              <a:t>This was within Vendor X’s ZOPA as it was software they already had with little loss in revenue, and it secured the sale for 7 years of software maintenance – which we would have had to pay anyway.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9850C-DA4F-FBF3-35FE-B218B9E0B16F}"/>
              </a:ext>
            </a:extLst>
          </p:cNvPr>
          <p:cNvSpPr txBox="1"/>
          <p:nvPr/>
        </p:nvSpPr>
        <p:spPr>
          <a:xfrm>
            <a:off x="8514522" y="6465039"/>
            <a:ext cx="2690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www.TheLabLeaderCoach.com</a:t>
            </a:r>
          </a:p>
        </p:txBody>
      </p:sp>
    </p:spTree>
    <p:extLst>
      <p:ext uri="{BB962C8B-B14F-4D97-AF65-F5344CB8AC3E}">
        <p14:creationId xmlns:p14="http://schemas.microsoft.com/office/powerpoint/2010/main" val="20685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0335-34DF-CFC5-6720-19E3F362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1:1 Negotiation:  Who Should Make The First Offer?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9A2C2-A07E-0CA1-91C2-AC83DB6E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33258" cy="40719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It depends….. The first offer acts as an anchor = a number that focuses the other party’s attention and expectations.</a:t>
            </a:r>
          </a:p>
          <a:p>
            <a:r>
              <a:rPr lang="en-US" dirty="0">
                <a:solidFill>
                  <a:srgbClr val="3D8EAC"/>
                </a:solidFill>
              </a:rPr>
              <a:t>You offer first?  </a:t>
            </a:r>
            <a:r>
              <a:rPr lang="en-US" dirty="0"/>
              <a:t>Set high but realistic expectations.  Do your homework.</a:t>
            </a:r>
          </a:p>
          <a:p>
            <a:r>
              <a:rPr lang="en-US" dirty="0">
                <a:solidFill>
                  <a:srgbClr val="3D8EAC"/>
                </a:solidFill>
              </a:rPr>
              <a:t>They offer first?  </a:t>
            </a:r>
            <a:r>
              <a:rPr lang="en-US" dirty="0"/>
              <a:t>Gives you a lot of information about the negotiator and their RV as well as ZOPA.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Every offer is a combination of information and influence.  You must separate the two.</a:t>
            </a:r>
          </a:p>
        </p:txBody>
      </p:sp>
      <p:pic>
        <p:nvPicPr>
          <p:cNvPr id="1026" name="Picture 2" descr="Anchor Transparent Image | PNG Arts">
            <a:extLst>
              <a:ext uri="{FF2B5EF4-FFF2-40B4-BE49-F238E27FC236}">
                <a16:creationId xmlns:a16="http://schemas.microsoft.com/office/drawing/2014/main" id="{60F7DECB-C20A-F466-81AC-03C239F1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029" y="1942598"/>
            <a:ext cx="2659922" cy="38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4DE93-1965-5EA5-CF09-AC94EF3B882D}"/>
              </a:ext>
            </a:extLst>
          </p:cNvPr>
          <p:cNvSpPr txBox="1"/>
          <p:nvPr/>
        </p:nvSpPr>
        <p:spPr>
          <a:xfrm>
            <a:off x="5187822" y="6457890"/>
            <a:ext cx="649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Negotiation Genius:  How to Overcome Obstacles and Achieve Brilliant Results at the Bargaining Table and Beyond.  </a:t>
            </a:r>
            <a:r>
              <a:rPr lang="en-US" sz="1000" dirty="0"/>
              <a:t>Deepak Malhotra, Max H. Bazerman; Harvard Business School; Bantam Books: New York New York, September 2008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42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0E88-F49D-5BA1-57E7-D1903282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Seller / Buyer Negotiation</a:t>
            </a:r>
            <a:r>
              <a:rPr lang="en-US" sz="8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90BC1-EDBF-8A7A-57C8-ACD2776E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750"/>
            <a:ext cx="10675776" cy="46187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House for sale</a:t>
            </a:r>
          </a:p>
          <a:p>
            <a:pPr lvl="1"/>
            <a:r>
              <a:rPr lang="en-US" dirty="0"/>
              <a:t>Several real-estate agents engaged</a:t>
            </a:r>
          </a:p>
          <a:p>
            <a:pPr lvl="1"/>
            <a:r>
              <a:rPr lang="en-US" dirty="0"/>
              <a:t>Each does a market analysis that includes surrounding properties and their sale values</a:t>
            </a:r>
          </a:p>
          <a:p>
            <a:pPr lvl="1"/>
            <a:r>
              <a:rPr lang="en-US" dirty="0"/>
              <a:t>Recommended asking price ranged from $285,000 - $360,000</a:t>
            </a:r>
          </a:p>
          <a:p>
            <a:pPr lvl="1"/>
            <a:r>
              <a:rPr lang="en-US" dirty="0"/>
              <a:t>The relator suggested $300,000.  My RV was $290,000</a:t>
            </a:r>
          </a:p>
          <a:p>
            <a:pPr lvl="1"/>
            <a:r>
              <a:rPr lang="en-US" dirty="0"/>
              <a:t>So my ZOPA was $290,000 - $350,000 (I thought $360,000 was unrealistic)</a:t>
            </a:r>
          </a:p>
          <a:p>
            <a:pPr lvl="1"/>
            <a:r>
              <a:rPr lang="en-US" dirty="0"/>
              <a:t>One agent stood out that seemed more down-to-earth and experienced</a:t>
            </a:r>
          </a:p>
          <a:p>
            <a:pPr lvl="1"/>
            <a:r>
              <a:rPr lang="en-US" dirty="0"/>
              <a:t>Did not publish the asking price, instead asked each buyer “What do you think the house is worth?</a:t>
            </a:r>
          </a:p>
          <a:p>
            <a:pPr lvl="1"/>
            <a:r>
              <a:rPr lang="en-US" dirty="0"/>
              <a:t>Each prospective buyer had the information of the market analysis and home appraisal</a:t>
            </a:r>
          </a:p>
          <a:p>
            <a:pPr lvl="1"/>
            <a:r>
              <a:rPr lang="en-US" dirty="0"/>
              <a:t>Sold house for $350,000 - $50,000 more than anticipated.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DA3EE-F54E-445A-0C3F-C2FAA5C3E6F3}"/>
              </a:ext>
            </a:extLst>
          </p:cNvPr>
          <p:cNvSpPr txBox="1"/>
          <p:nvPr/>
        </p:nvSpPr>
        <p:spPr>
          <a:xfrm>
            <a:off x="8514522" y="6465039"/>
            <a:ext cx="2690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www.TheLabLeaderCoach.com</a:t>
            </a:r>
          </a:p>
        </p:txBody>
      </p:sp>
    </p:spTree>
    <p:extLst>
      <p:ext uri="{BB962C8B-B14F-4D97-AF65-F5344CB8AC3E}">
        <p14:creationId xmlns:p14="http://schemas.microsoft.com/office/powerpoint/2010/main" val="33332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39174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2C9704-8E5D-407B-AD56-68E4D726495A}"/>
              </a:ext>
            </a:extLst>
          </p:cNvPr>
          <p:cNvSpPr txBox="1"/>
          <p:nvPr/>
        </p:nvSpPr>
        <p:spPr>
          <a:xfrm>
            <a:off x="8514522" y="6465039"/>
            <a:ext cx="2690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www.TheLabLeaderCoach.com</a:t>
            </a:r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EF27D2-0ACB-498F-B88C-C9485C7D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941" y="396303"/>
            <a:ext cx="8569218" cy="1981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“Nothing in this world is good or bad but thinking makes it so”  ~ William Shakespeare</a:t>
            </a:r>
            <a:b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Iceberg image on emotions">
            <a:extLst>
              <a:ext uri="{FF2B5EF4-FFF2-40B4-BE49-F238E27FC236}">
                <a16:creationId xmlns:a16="http://schemas.microsoft.com/office/drawing/2014/main" id="{27CC5B17-5311-483E-AEDD-B3736B3B7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652" y="2673957"/>
            <a:ext cx="3629797" cy="3510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19EE2-3DD9-44DF-B300-FD87CF372D19}"/>
              </a:ext>
            </a:extLst>
          </p:cNvPr>
          <p:cNvSpPr txBox="1"/>
          <p:nvPr/>
        </p:nvSpPr>
        <p:spPr>
          <a:xfrm>
            <a:off x="8514522" y="6465039"/>
            <a:ext cx="2690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www.TheLabLeaderCoach.com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ADE53A-8C16-F8D3-6AD0-9CC997EEB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216" y="6141769"/>
            <a:ext cx="3896139" cy="429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099D4-61D3-4297-906A-2375E993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98466" cy="1450757"/>
          </a:xfrm>
        </p:spPr>
        <p:txBody>
          <a:bodyPr/>
          <a:lstStyle/>
          <a:p>
            <a:r>
              <a:rPr lang="en-US" dirty="0"/>
              <a:t>What Happens To Our Emotions In Conversation?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1189A4-89B6-41FD-989E-06EE6DB1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44" y="1737974"/>
            <a:ext cx="7822663" cy="484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196" indent="-34290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Moment we make eye contact with other people, biochemical reactions are triggered at every level in our bodies.</a:t>
            </a:r>
          </a:p>
          <a:p>
            <a:pPr marL="276606" indent="-28575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0946" lvl="1" indent="-28575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10 feet of a person, we read their energy</a:t>
            </a:r>
          </a:p>
          <a:p>
            <a:pPr marL="528066" lvl="1" indent="-28575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196" indent="-34290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Conversations take place at the chemical level first and fastest.</a:t>
            </a:r>
          </a:p>
          <a:p>
            <a:pPr marL="276606" indent="-28575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0946" lvl="1" indent="-28575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Judgements are made within 0.7 seconds</a:t>
            </a:r>
          </a:p>
          <a:p>
            <a:pPr marL="710946" lvl="1" indent="-28575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Cortisol or oxytocin may go up</a:t>
            </a:r>
          </a:p>
          <a:p>
            <a:pPr marL="710946" lvl="1" indent="-28575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heart rates change</a:t>
            </a:r>
          </a:p>
          <a:p>
            <a:pPr marL="569214" lvl="1" indent="-285750" fontAlgn="auto">
              <a:spcBef>
                <a:spcPts val="243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1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196" indent="-34290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take up to 2 seconds for a thought to reach the Executive brain for words to form =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</p:txBody>
      </p:sp>
      <p:pic>
        <p:nvPicPr>
          <p:cNvPr id="4" name="Picture 3" descr="A image of the emotional brain ">
            <a:extLst>
              <a:ext uri="{FF2B5EF4-FFF2-40B4-BE49-F238E27FC236}">
                <a16:creationId xmlns:a16="http://schemas.microsoft.com/office/drawing/2014/main" id="{5AC40B3C-56EA-AF0D-BD5E-8BB14BCC9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176"/>
          <a:stretch/>
        </p:blipFill>
        <p:spPr>
          <a:xfrm>
            <a:off x="8181487" y="2608188"/>
            <a:ext cx="3886017" cy="2756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2DA8C8-0398-42C6-B158-6AAA840CAAC0}"/>
              </a:ext>
            </a:extLst>
          </p:cNvPr>
          <p:cNvSpPr/>
          <p:nvPr/>
        </p:nvSpPr>
        <p:spPr>
          <a:xfrm>
            <a:off x="3089397" y="6571397"/>
            <a:ext cx="8615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i="1" dirty="0"/>
              <a:t>Conversational Intelligence:  How Great Leaders Build Trust and Get Extraordinary Results</a:t>
            </a:r>
            <a:r>
              <a:rPr lang="en-US" altLang="en-US" sz="1200" dirty="0"/>
              <a:t>, Judith E. Glaser, 2014 </a:t>
            </a:r>
            <a:r>
              <a:rPr lang="en-US" altLang="en-US" sz="1200" dirty="0" err="1"/>
              <a:t>Bibliomotion</a:t>
            </a:r>
            <a:r>
              <a:rPr lang="en-US" altLang="en-US" sz="1200" dirty="0"/>
              <a:t>, Inc</a:t>
            </a:r>
          </a:p>
        </p:txBody>
      </p:sp>
    </p:spTree>
    <p:extLst>
      <p:ext uri="{BB962C8B-B14F-4D97-AF65-F5344CB8AC3E}">
        <p14:creationId xmlns:p14="http://schemas.microsoft.com/office/powerpoint/2010/main" val="1561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1CB6-C655-4CB4-A15C-05F1EF23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the GAP?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C8E9162-32A4-4459-8A1E-F40C6CA96B1B}"/>
              </a:ext>
            </a:extLst>
          </p:cNvPr>
          <p:cNvSpPr/>
          <p:nvPr/>
        </p:nvSpPr>
        <p:spPr>
          <a:xfrm>
            <a:off x="1880862" y="2273181"/>
            <a:ext cx="2094653" cy="1167574"/>
          </a:xfrm>
          <a:prstGeom prst="chevron">
            <a:avLst/>
          </a:prstGeom>
          <a:solidFill>
            <a:srgbClr val="3D8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Hear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377B1143-F365-4943-ACB6-BCB21576AE18}"/>
              </a:ext>
            </a:extLst>
          </p:cNvPr>
          <p:cNvSpPr/>
          <p:nvPr/>
        </p:nvSpPr>
        <p:spPr>
          <a:xfrm>
            <a:off x="4093436" y="2273181"/>
            <a:ext cx="2023287" cy="1155819"/>
          </a:xfrm>
          <a:prstGeom prst="chevron">
            <a:avLst/>
          </a:prstGeom>
          <a:solidFill>
            <a:srgbClr val="3D8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Tell a Story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8957022-1B15-4E7E-B8C4-62ED8C3AAB66}"/>
              </a:ext>
            </a:extLst>
          </p:cNvPr>
          <p:cNvSpPr/>
          <p:nvPr/>
        </p:nvSpPr>
        <p:spPr>
          <a:xfrm>
            <a:off x="6234644" y="2273181"/>
            <a:ext cx="1976732" cy="1182885"/>
          </a:xfrm>
          <a:prstGeom prst="chevron">
            <a:avLst/>
          </a:prstGeom>
          <a:solidFill>
            <a:srgbClr val="3D8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Feel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897341F6-C929-4EF2-8142-24A0FA92DD4F}"/>
              </a:ext>
            </a:extLst>
          </p:cNvPr>
          <p:cNvSpPr/>
          <p:nvPr/>
        </p:nvSpPr>
        <p:spPr>
          <a:xfrm>
            <a:off x="8329297" y="2273181"/>
            <a:ext cx="1921018" cy="1201939"/>
          </a:xfrm>
          <a:prstGeom prst="chevron">
            <a:avLst/>
          </a:prstGeom>
          <a:solidFill>
            <a:srgbClr val="3D8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6587A68-4FF7-46A1-9C8C-0388AFF2C535}"/>
              </a:ext>
            </a:extLst>
          </p:cNvPr>
          <p:cNvSpPr txBox="1">
            <a:spLocks/>
          </p:cNvSpPr>
          <p:nvPr/>
        </p:nvSpPr>
        <p:spPr>
          <a:xfrm>
            <a:off x="1604688" y="3953067"/>
            <a:ext cx="8534532" cy="73322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the stories in our heads that create the emotions that we feel that impact our actions</a:t>
            </a:r>
          </a:p>
          <a:p>
            <a:pPr marL="274320" indent="-192024" algn="ctr"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0AF7E9-9623-42C7-9338-FEC89A80B30F}"/>
              </a:ext>
            </a:extLst>
          </p:cNvPr>
          <p:cNvSpPr txBox="1"/>
          <p:nvPr/>
        </p:nvSpPr>
        <p:spPr>
          <a:xfrm>
            <a:off x="4651463" y="4974712"/>
            <a:ext cx="2440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</a:rPr>
              <a:t>Get a Handle on your stories!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B4645B-3802-4ACD-9501-17E96017A323}"/>
              </a:ext>
            </a:extLst>
          </p:cNvPr>
          <p:cNvSpPr/>
          <p:nvPr/>
        </p:nvSpPr>
        <p:spPr>
          <a:xfrm>
            <a:off x="1101641" y="6487906"/>
            <a:ext cx="100301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ea typeface="ＭＳ Ｐゴシック" pitchFamily="34" charset="-128"/>
                <a:cs typeface="Arial" pitchFamily="34" charset="0"/>
              </a:rPr>
              <a:t>Crucial Conversations:  Tools for talking when stakes are high, 2</a:t>
            </a:r>
            <a:r>
              <a:rPr lang="en-US" sz="1000" i="1" baseline="30000" dirty="0">
                <a:ea typeface="ＭＳ Ｐゴシック" pitchFamily="34" charset="-128"/>
                <a:cs typeface="Arial" pitchFamily="34" charset="0"/>
              </a:rPr>
              <a:t>nd</a:t>
            </a:r>
            <a:r>
              <a:rPr lang="en-US" sz="1000" i="1" dirty="0">
                <a:ea typeface="ＭＳ Ｐゴシック" pitchFamily="34" charset="-128"/>
                <a:cs typeface="Arial" pitchFamily="34" charset="0"/>
              </a:rPr>
              <a:t> ED. </a:t>
            </a:r>
            <a:r>
              <a:rPr lang="en-US" sz="1000" dirty="0">
                <a:latin typeface="+mn-lt"/>
                <a:ea typeface="ＭＳ Ｐゴシック" pitchFamily="34" charset="-128"/>
                <a:cs typeface="Arial" pitchFamily="34" charset="0"/>
              </a:rPr>
              <a:t>Patterson, K., </a:t>
            </a:r>
            <a:r>
              <a:rPr lang="en-US" sz="1000" dirty="0" err="1">
                <a:latin typeface="+mn-lt"/>
                <a:ea typeface="ＭＳ Ｐゴシック" pitchFamily="34" charset="-128"/>
                <a:cs typeface="Arial" pitchFamily="34" charset="0"/>
              </a:rPr>
              <a:t>Grenny</a:t>
            </a:r>
            <a:r>
              <a:rPr lang="en-US" sz="1000" dirty="0">
                <a:latin typeface="+mn-lt"/>
                <a:ea typeface="ＭＳ Ｐゴシック" pitchFamily="34" charset="-128"/>
                <a:cs typeface="Arial" pitchFamily="34" charset="0"/>
              </a:rPr>
              <a:t>, J., McMillan, R., </a:t>
            </a:r>
            <a:r>
              <a:rPr lang="en-US" sz="1000" dirty="0" err="1">
                <a:latin typeface="+mn-lt"/>
                <a:ea typeface="ＭＳ Ｐゴシック" pitchFamily="34" charset="-128"/>
                <a:cs typeface="Arial" pitchFamily="34" charset="0"/>
              </a:rPr>
              <a:t>Switzler</a:t>
            </a:r>
            <a:r>
              <a:rPr lang="en-US" sz="1000" dirty="0">
                <a:latin typeface="+mn-lt"/>
                <a:ea typeface="ＭＳ Ｐゴシック" pitchFamily="34" charset="-128"/>
                <a:cs typeface="Arial" pitchFamily="34" charset="0"/>
              </a:rPr>
              <a:t>, A. (2012)</a:t>
            </a:r>
            <a:r>
              <a:rPr lang="en-US" sz="1000" i="1" dirty="0">
                <a:latin typeface="+mn-lt"/>
                <a:ea typeface="ＭＳ Ｐゴシック" pitchFamily="34" charset="-128"/>
                <a:cs typeface="Arial" pitchFamily="34" charset="0"/>
              </a:rPr>
              <a:t>.  </a:t>
            </a:r>
            <a:r>
              <a:rPr lang="en-US" sz="1000" dirty="0">
                <a:latin typeface="+mn-lt"/>
                <a:ea typeface="ＭＳ Ｐゴシック" pitchFamily="34" charset="-128"/>
                <a:cs typeface="Arial" pitchFamily="34" charset="0"/>
              </a:rPr>
              <a:t>McGraw-Hill, New York, NY</a:t>
            </a:r>
          </a:p>
        </p:txBody>
      </p:sp>
    </p:spTree>
    <p:extLst>
      <p:ext uri="{BB962C8B-B14F-4D97-AF65-F5344CB8AC3E}">
        <p14:creationId xmlns:p14="http://schemas.microsoft.com/office/powerpoint/2010/main" val="21046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E208-059E-4751-9FA9-CE8D92BF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Stories We Tell 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8C137-7F69-44EC-827B-9C4975927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09" y="1834611"/>
            <a:ext cx="8222974" cy="413022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am just a new grad; I am sure they have much more experienced scientists they would prefer to hire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Who am I to ask for a raise? There are other people here that have worked for many more years than 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Why should I address the behavior of my co-worker, maybe they know something I don’t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tried to offer suggestions at my last job and they just ignored me (or worse)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What if my idea to my supervisor makes me look stupid, she will never trust me again</a:t>
            </a:r>
          </a:p>
        </p:txBody>
      </p:sp>
      <p:pic>
        <p:nvPicPr>
          <p:cNvPr id="6" name="Picture 5" descr="A black cartoon with eyes">
            <a:extLst>
              <a:ext uri="{FF2B5EF4-FFF2-40B4-BE49-F238E27FC236}">
                <a16:creationId xmlns:a16="http://schemas.microsoft.com/office/drawing/2014/main" id="{3D49E54B-4C1A-FA45-28E8-602945F81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404" y="1770732"/>
            <a:ext cx="4488596" cy="4373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E305C8-4B9C-48AC-9D05-E5A568289D30}"/>
              </a:ext>
            </a:extLst>
          </p:cNvPr>
          <p:cNvSpPr txBox="1"/>
          <p:nvPr/>
        </p:nvSpPr>
        <p:spPr>
          <a:xfrm>
            <a:off x="8514522" y="6465039"/>
            <a:ext cx="2690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www.TheLabLeaderCoach.com</a:t>
            </a:r>
          </a:p>
        </p:txBody>
      </p:sp>
    </p:spTree>
    <p:extLst>
      <p:ext uri="{BB962C8B-B14F-4D97-AF65-F5344CB8AC3E}">
        <p14:creationId xmlns:p14="http://schemas.microsoft.com/office/powerpoint/2010/main" val="5340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7EC6-08C8-4786-98F6-723F6CD8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Happening = Amygdala Hijacking!</a:t>
            </a:r>
          </a:p>
        </p:txBody>
      </p:sp>
      <p:pic>
        <p:nvPicPr>
          <p:cNvPr id="5" name="Picture 4" descr="A cloud and lightning bolt ">
            <a:extLst>
              <a:ext uri="{FF2B5EF4-FFF2-40B4-BE49-F238E27FC236}">
                <a16:creationId xmlns:a16="http://schemas.microsoft.com/office/drawing/2014/main" id="{0A394D5E-689F-7F23-7104-33903D269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787" y="191341"/>
            <a:ext cx="1190625" cy="1190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165C76-5579-43FB-B8E3-384C0E934746}"/>
              </a:ext>
            </a:extLst>
          </p:cNvPr>
          <p:cNvSpPr txBox="1"/>
          <p:nvPr/>
        </p:nvSpPr>
        <p:spPr>
          <a:xfrm>
            <a:off x="383570" y="1818387"/>
            <a:ext cx="11066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little voice in your head that keeps you from taking risks in order to protect you </a:t>
            </a:r>
          </a:p>
          <a:p>
            <a:pPr algn="ctr"/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holding you back from your greatest, most successful self!</a:t>
            </a:r>
          </a:p>
          <a:p>
            <a:pPr algn="ctr"/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learn to negotiate!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347-3FB1-4A4E-805D-74335BB86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3110668"/>
            <a:ext cx="4639736" cy="27584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 because you can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as strong as your opponent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shouldn’t be a winner or a loser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learn new things</a:t>
            </a:r>
          </a:p>
          <a:p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F4F30-EB1A-48BA-9933-0655599D8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519" y="3110668"/>
            <a:ext cx="5396893" cy="27584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will increase your satisfaction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will experience new things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more you practice, the better you become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will fulfill your dreams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56EA8-941C-4EEA-8C51-1707000CCB6D}"/>
              </a:ext>
            </a:extLst>
          </p:cNvPr>
          <p:cNvSpPr txBox="1"/>
          <p:nvPr/>
        </p:nvSpPr>
        <p:spPr>
          <a:xfrm>
            <a:off x="-188720" y="6505647"/>
            <a:ext cx="1154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7 Important Reasons Why You Should Always Negotiate, Corina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Dandas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11/20/2013 Allwomenstalk.com, Inc.</a:t>
            </a:r>
          </a:p>
        </p:txBody>
      </p:sp>
    </p:spTree>
    <p:extLst>
      <p:ext uri="{BB962C8B-B14F-4D97-AF65-F5344CB8AC3E}">
        <p14:creationId xmlns:p14="http://schemas.microsoft.com/office/powerpoint/2010/main" val="17809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Arial Bold" panose="020B0704020202020204" pitchFamily="34" charset="0"/>
                <a:cs typeface="Arial Bold" panose="020B0704020202020204" pitchFamily="34" charset="0"/>
              </a:rPr>
              <a:t>Be Ready For Crucial Conversations</a:t>
            </a:r>
          </a:p>
        </p:txBody>
      </p:sp>
      <p:pic>
        <p:nvPicPr>
          <p:cNvPr id="8" name="Picture 7" descr="a image of diverse hands">
            <a:extLst>
              <a:ext uri="{FF2B5EF4-FFF2-40B4-BE49-F238E27FC236}">
                <a16:creationId xmlns:a16="http://schemas.microsoft.com/office/drawing/2014/main" id="{F3534CAC-6938-4658-B362-17CA84CF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73" y="1949554"/>
            <a:ext cx="3747223" cy="3728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5286" y="1949554"/>
            <a:ext cx="6622574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3D8EAC"/>
                </a:solidFill>
              </a:rPr>
              <a:t>When the stakes are high.  Planned </a:t>
            </a:r>
            <a:r>
              <a:rPr lang="en-US" sz="2800" b="1" dirty="0" err="1">
                <a:solidFill>
                  <a:srgbClr val="3D8EAC"/>
                </a:solidFill>
              </a:rPr>
              <a:t>vs</a:t>
            </a:r>
            <a:r>
              <a:rPr lang="en-US" sz="2800" b="1" dirty="0">
                <a:solidFill>
                  <a:srgbClr val="3D8EAC"/>
                </a:solidFill>
              </a:rPr>
              <a:t> Unplanned</a:t>
            </a:r>
            <a:endParaRPr lang="en-US" sz="2000" b="1" dirty="0">
              <a:solidFill>
                <a:srgbClr val="3D8EAC"/>
              </a:solidFill>
            </a:endParaRPr>
          </a:p>
          <a:p>
            <a:pPr algn="ctr">
              <a:spcAft>
                <a:spcPts val="600"/>
              </a:spcAft>
            </a:pPr>
            <a:endParaRPr lang="en-US" sz="1000" dirty="0">
              <a:solidFill>
                <a:schemeClr val="accent2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 b="1" dirty="0"/>
              <a:t>Watch for content and conditions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Difference in opinion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Emotions run high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Changes in yourself – Know thyself!</a:t>
            </a:r>
          </a:p>
          <a:p>
            <a:pPr lvl="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3D8EAC"/>
                </a:solidFill>
              </a:rPr>
              <a:t>Physical </a:t>
            </a:r>
          </a:p>
          <a:p>
            <a:pPr lvl="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3D8EAC"/>
                </a:solidFill>
              </a:rPr>
              <a:t>Emotional </a:t>
            </a:r>
          </a:p>
          <a:p>
            <a:pPr lvl="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3D8EAC"/>
                </a:solidFill>
              </a:rPr>
              <a:t>Behavioral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CC243-13EE-4050-BA51-40C4173F11D4}"/>
              </a:ext>
            </a:extLst>
          </p:cNvPr>
          <p:cNvSpPr/>
          <p:nvPr/>
        </p:nvSpPr>
        <p:spPr>
          <a:xfrm>
            <a:off x="986672" y="6503294"/>
            <a:ext cx="101690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a typeface="ＭＳ Ｐゴシック" pitchFamily="34" charset="-128"/>
                <a:cs typeface="Arial" pitchFamily="34" charset="0"/>
              </a:rPr>
              <a:t>Patterson, K., </a:t>
            </a:r>
            <a:r>
              <a:rPr lang="en-US" sz="1200" dirty="0" err="1">
                <a:ea typeface="ＭＳ Ｐゴシック" pitchFamily="34" charset="-128"/>
                <a:cs typeface="Arial" pitchFamily="34" charset="0"/>
              </a:rPr>
              <a:t>Grenny</a:t>
            </a:r>
            <a:r>
              <a:rPr lang="en-US" sz="1200" dirty="0">
                <a:ea typeface="ＭＳ Ｐゴシック" pitchFamily="34" charset="-128"/>
                <a:cs typeface="Arial" pitchFamily="34" charset="0"/>
              </a:rPr>
              <a:t>, J., McMillan, R., </a:t>
            </a:r>
            <a:r>
              <a:rPr lang="en-US" sz="1200" dirty="0" err="1">
                <a:ea typeface="ＭＳ Ｐゴシック" pitchFamily="34" charset="-128"/>
                <a:cs typeface="Arial" pitchFamily="34" charset="0"/>
              </a:rPr>
              <a:t>Switzler</a:t>
            </a:r>
            <a:r>
              <a:rPr lang="en-US" sz="1200" dirty="0">
                <a:ea typeface="ＭＳ Ｐゴシック" pitchFamily="34" charset="-128"/>
                <a:cs typeface="Arial" pitchFamily="34" charset="0"/>
              </a:rPr>
              <a:t>, A. (2012) </a:t>
            </a:r>
            <a:r>
              <a:rPr lang="en-US" sz="1200" i="1" dirty="0">
                <a:ea typeface="ＭＳ Ｐゴシック" pitchFamily="34" charset="-128"/>
                <a:cs typeface="Arial" pitchFamily="34" charset="0"/>
              </a:rPr>
              <a:t>Crucial Conversations:  Tools for talking when stakes are high, 2</a:t>
            </a:r>
            <a:r>
              <a:rPr lang="en-US" sz="1200" i="1" baseline="30000" dirty="0">
                <a:ea typeface="ＭＳ Ｐゴシック" pitchFamily="34" charset="-128"/>
                <a:cs typeface="Arial" pitchFamily="34" charset="0"/>
              </a:rPr>
              <a:t>nd</a:t>
            </a:r>
            <a:r>
              <a:rPr lang="en-US" sz="1200" i="1" dirty="0">
                <a:ea typeface="ＭＳ Ｐゴシック" pitchFamily="34" charset="-128"/>
                <a:cs typeface="Arial" pitchFamily="34" charset="0"/>
              </a:rPr>
              <a:t> ED.  </a:t>
            </a:r>
            <a:r>
              <a:rPr lang="en-US" sz="1200" dirty="0">
                <a:ea typeface="ＭＳ Ｐゴシック" pitchFamily="34" charset="-128"/>
                <a:cs typeface="Arial" pitchFamily="34" charset="0"/>
              </a:rPr>
              <a:t>McGraw-Hill, New York, NY</a:t>
            </a:r>
          </a:p>
        </p:txBody>
      </p:sp>
    </p:spTree>
    <p:extLst>
      <p:ext uri="{BB962C8B-B14F-4D97-AF65-F5344CB8AC3E}">
        <p14:creationId xmlns:p14="http://schemas.microsoft.com/office/powerpoint/2010/main" val="26683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8CC85-8C17-4C11-BAEF-556AA5AB63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088" y="404813"/>
            <a:ext cx="11161712" cy="407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3D8EAC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When Safety is Lost: The Pool Of Shared Meaning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CF6B9-A538-4AFE-956B-E3D71518627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36993" y="1739160"/>
            <a:ext cx="11390793" cy="4336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 to look for the conditions of the conversation – In yourself and others</a:t>
            </a:r>
          </a:p>
          <a:p>
            <a:pPr lvl="1"/>
            <a:r>
              <a:rPr lang="en-US" b="1" dirty="0">
                <a:solidFill>
                  <a:srgbClr val="3D8EAC"/>
                </a:solidFill>
              </a:rPr>
              <a:t>Silence</a:t>
            </a:r>
          </a:p>
          <a:p>
            <a:pPr lvl="1"/>
            <a:r>
              <a:rPr lang="en-US" b="1" dirty="0">
                <a:solidFill>
                  <a:srgbClr val="3D8EAC"/>
                </a:solidFill>
              </a:rPr>
              <a:t>Violence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This is evidence that the others are feeling unsafe.  Do what it takes to restore safety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62E354-C260-405F-BED3-69142F872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126286"/>
              </p:ext>
            </p:extLst>
          </p:nvPr>
        </p:nvGraphicFramePr>
        <p:xfrm>
          <a:off x="2425128" y="2908623"/>
          <a:ext cx="6614985" cy="238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057">
                  <a:extLst>
                    <a:ext uri="{9D8B030D-6E8A-4147-A177-3AD203B41FA5}">
                      <a16:colId xmlns:a16="http://schemas.microsoft.com/office/drawing/2014/main" val="74057840"/>
                    </a:ext>
                  </a:extLst>
                </a:gridCol>
                <a:gridCol w="2214933">
                  <a:extLst>
                    <a:ext uri="{9D8B030D-6E8A-4147-A177-3AD203B41FA5}">
                      <a16:colId xmlns:a16="http://schemas.microsoft.com/office/drawing/2014/main" val="3528037049"/>
                    </a:ext>
                  </a:extLst>
                </a:gridCol>
                <a:gridCol w="2204995">
                  <a:extLst>
                    <a:ext uri="{9D8B030D-6E8A-4147-A177-3AD203B41FA5}">
                      <a16:colId xmlns:a16="http://schemas.microsoft.com/office/drawing/2014/main" val="3919415939"/>
                    </a:ext>
                  </a:extLst>
                </a:gridCol>
              </a:tblGrid>
              <a:tr h="794795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8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8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8E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178249"/>
                  </a:ext>
                </a:extLst>
              </a:tr>
              <a:tr h="794795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D8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248453"/>
                  </a:ext>
                </a:extLst>
              </a:tr>
              <a:tr h="794795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8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8586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D3CE096-C133-442D-80C1-6666115E9EB6}"/>
              </a:ext>
            </a:extLst>
          </p:cNvPr>
          <p:cNvSpPr txBox="1"/>
          <p:nvPr/>
        </p:nvSpPr>
        <p:spPr>
          <a:xfrm>
            <a:off x="2702840" y="2908623"/>
            <a:ext cx="182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Skills to Restore Safety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231F9-4F81-4D70-AA43-21582A7A4FC8}"/>
              </a:ext>
            </a:extLst>
          </p:cNvPr>
          <p:cNvSpPr txBox="1"/>
          <p:nvPr/>
        </p:nvSpPr>
        <p:spPr>
          <a:xfrm>
            <a:off x="2656445" y="3824214"/>
            <a:ext cx="182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Lack of Mutual Respect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15F44-F48F-4AEF-AB63-41A7AAD79ED1}"/>
              </a:ext>
            </a:extLst>
          </p:cNvPr>
          <p:cNvSpPr txBox="1"/>
          <p:nvPr/>
        </p:nvSpPr>
        <p:spPr>
          <a:xfrm>
            <a:off x="2726393" y="4554221"/>
            <a:ext cx="175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Lack of Mutual Purpose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377EC-9573-40CD-8751-BE345A2371CB}"/>
              </a:ext>
            </a:extLst>
          </p:cNvPr>
          <p:cNvSpPr txBox="1"/>
          <p:nvPr/>
        </p:nvSpPr>
        <p:spPr>
          <a:xfrm>
            <a:off x="5041889" y="3104288"/>
            <a:ext cx="152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Clear Problem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B2F51-5F9C-4D60-A0D8-F1A1160E499E}"/>
              </a:ext>
            </a:extLst>
          </p:cNvPr>
          <p:cNvSpPr txBox="1"/>
          <p:nvPr/>
        </p:nvSpPr>
        <p:spPr>
          <a:xfrm>
            <a:off x="5281752" y="3835977"/>
            <a:ext cx="127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Apologize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E8A2A8-9760-4C48-AFD5-547C7A535DDE}"/>
              </a:ext>
            </a:extLst>
          </p:cNvPr>
          <p:cNvSpPr txBox="1"/>
          <p:nvPr/>
        </p:nvSpPr>
        <p:spPr>
          <a:xfrm>
            <a:off x="5041889" y="4591831"/>
            <a:ext cx="1647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Create Mutual Purpose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1AAD9-E97E-4721-B933-884A8935BA87}"/>
              </a:ext>
            </a:extLst>
          </p:cNvPr>
          <p:cNvSpPr txBox="1"/>
          <p:nvPr/>
        </p:nvSpPr>
        <p:spPr>
          <a:xfrm>
            <a:off x="6919268" y="3091122"/>
            <a:ext cx="203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Misunderstanding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B6E1B-9384-4DD0-A801-4398A4A779B2}"/>
              </a:ext>
            </a:extLst>
          </p:cNvPr>
          <p:cNvSpPr txBox="1"/>
          <p:nvPr/>
        </p:nvSpPr>
        <p:spPr>
          <a:xfrm>
            <a:off x="7373570" y="3791444"/>
            <a:ext cx="141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Contrast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F128B-7DD3-4D95-8EA2-CB5C745E25DD}"/>
              </a:ext>
            </a:extLst>
          </p:cNvPr>
          <p:cNvSpPr txBox="1"/>
          <p:nvPr/>
        </p:nvSpPr>
        <p:spPr>
          <a:xfrm>
            <a:off x="7439307" y="4545665"/>
            <a:ext cx="115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Contrast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C1EBE-2B8C-4DFA-A2B3-FED794DDCC15}"/>
              </a:ext>
            </a:extLst>
          </p:cNvPr>
          <p:cNvSpPr/>
          <p:nvPr/>
        </p:nvSpPr>
        <p:spPr>
          <a:xfrm>
            <a:off x="1416087" y="6534442"/>
            <a:ext cx="98151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a typeface="ＭＳ Ｐゴシック" pitchFamily="34" charset="-128"/>
                <a:cs typeface="Arial" pitchFamily="34" charset="0"/>
              </a:rPr>
              <a:t>Patterson, K., </a:t>
            </a:r>
            <a:r>
              <a:rPr lang="en-US" sz="1200" dirty="0" err="1">
                <a:ea typeface="ＭＳ Ｐゴシック" pitchFamily="34" charset="-128"/>
                <a:cs typeface="Arial" pitchFamily="34" charset="0"/>
              </a:rPr>
              <a:t>Grenny</a:t>
            </a:r>
            <a:r>
              <a:rPr lang="en-US" sz="1200" dirty="0">
                <a:ea typeface="ＭＳ Ｐゴシック" pitchFamily="34" charset="-128"/>
                <a:cs typeface="Arial" pitchFamily="34" charset="0"/>
              </a:rPr>
              <a:t>, J., McMillan, R., </a:t>
            </a:r>
            <a:r>
              <a:rPr lang="en-US" sz="1200" dirty="0" err="1">
                <a:ea typeface="ＭＳ Ｐゴシック" pitchFamily="34" charset="-128"/>
                <a:cs typeface="Arial" pitchFamily="34" charset="0"/>
              </a:rPr>
              <a:t>Switzler</a:t>
            </a:r>
            <a:r>
              <a:rPr lang="en-US" sz="1200" dirty="0">
                <a:ea typeface="ＭＳ Ｐゴシック" pitchFamily="34" charset="-128"/>
                <a:cs typeface="Arial" pitchFamily="34" charset="0"/>
              </a:rPr>
              <a:t>, A. (2012) </a:t>
            </a:r>
            <a:r>
              <a:rPr lang="en-US" sz="1200" i="1" dirty="0">
                <a:ea typeface="ＭＳ Ｐゴシック" pitchFamily="34" charset="-128"/>
                <a:cs typeface="Arial" pitchFamily="34" charset="0"/>
              </a:rPr>
              <a:t>Crucial Conversations:  Tools for talking when stakes are high, 2</a:t>
            </a:r>
            <a:r>
              <a:rPr lang="en-US" sz="1200" i="1" baseline="30000" dirty="0">
                <a:ea typeface="ＭＳ Ｐゴシック" pitchFamily="34" charset="-128"/>
                <a:cs typeface="Arial" pitchFamily="34" charset="0"/>
              </a:rPr>
              <a:t>nd</a:t>
            </a:r>
            <a:r>
              <a:rPr lang="en-US" sz="1200" i="1" dirty="0">
                <a:ea typeface="ＭＳ Ｐゴシック" pitchFamily="34" charset="-128"/>
                <a:cs typeface="Arial" pitchFamily="34" charset="0"/>
              </a:rPr>
              <a:t> ED.  </a:t>
            </a:r>
            <a:r>
              <a:rPr lang="en-US" sz="1200" dirty="0">
                <a:ea typeface="ＭＳ Ｐゴシック" pitchFamily="34" charset="-128"/>
                <a:cs typeface="Arial" pitchFamily="34" charset="0"/>
              </a:rPr>
              <a:t>McGraw-Hill, New York, NY</a:t>
            </a:r>
          </a:p>
        </p:txBody>
      </p:sp>
    </p:spTree>
    <p:extLst>
      <p:ext uri="{BB962C8B-B14F-4D97-AF65-F5344CB8AC3E}">
        <p14:creationId xmlns:p14="http://schemas.microsoft.com/office/powerpoint/2010/main" val="5651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4826-8783-4553-91AC-83ED201D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Conversational Intelligence In Negotiations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85D5A-01F6-4B4F-9E2C-E3B6364E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2022743"/>
            <a:ext cx="6838121" cy="427550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interests of each party that matter not the position they hold.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Explore the different options for meeting those interests.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negotiations as joint problem solving.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 face-to-face confrontation to side-by-side problem solving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 your opponent into a negotiating partner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 the “why” behind the position</a:t>
            </a: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781C6-AE9A-4AF9-90CE-531F9126136F}"/>
              </a:ext>
            </a:extLst>
          </p:cNvPr>
          <p:cNvSpPr txBox="1"/>
          <p:nvPr/>
        </p:nvSpPr>
        <p:spPr>
          <a:xfrm>
            <a:off x="8514522" y="6465039"/>
            <a:ext cx="269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www.TheLabLeaderCoach.com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B1605-5945-4C6C-86C8-29EEF0D12515}"/>
              </a:ext>
            </a:extLst>
          </p:cNvPr>
          <p:cNvSpPr txBox="1"/>
          <p:nvPr/>
        </p:nvSpPr>
        <p:spPr>
          <a:xfrm>
            <a:off x="2864142" y="6495817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Getting Past No: 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  <p:pic>
        <p:nvPicPr>
          <p:cNvPr id="7" name="Picture 6" descr="A silhouette of a person and person talking">
            <a:extLst>
              <a:ext uri="{FF2B5EF4-FFF2-40B4-BE49-F238E27FC236}">
                <a16:creationId xmlns:a16="http://schemas.microsoft.com/office/drawing/2014/main" id="{A12226D7-6047-C6D1-34FC-311A0295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708" y="2726323"/>
            <a:ext cx="5171292" cy="29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0A366-FBBB-A26D-DD2A-141A0764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If You Think Your Opponent Is Dishonest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FDB87-BF80-4B61-382F-7BFE18BE7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1825625"/>
            <a:ext cx="7168773" cy="43990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You can believe everyone is lying or you can believe most people are honest</a:t>
            </a:r>
          </a:p>
          <a:p>
            <a:r>
              <a:rPr lang="en-US" b="1" dirty="0">
                <a:solidFill>
                  <a:srgbClr val="3D8EAC"/>
                </a:solidFill>
              </a:rPr>
              <a:t>Everyone wants the best outcome </a:t>
            </a:r>
            <a:r>
              <a:rPr lang="en-US" dirty="0"/>
              <a:t>– separate the emotion from the information</a:t>
            </a:r>
          </a:p>
          <a:p>
            <a:pPr lvl="1"/>
            <a:r>
              <a:rPr lang="en-US" dirty="0"/>
              <a:t>If you have doubts, write in a contingency…. If this happens, then this.</a:t>
            </a:r>
          </a:p>
          <a:p>
            <a:pPr lvl="1"/>
            <a:r>
              <a:rPr lang="en-US" dirty="0"/>
              <a:t>Challenge the information</a:t>
            </a:r>
          </a:p>
          <a:p>
            <a:pPr lvl="2"/>
            <a:r>
              <a:rPr lang="en-US" dirty="0"/>
              <a:t>Help them save face.  The relationship is more important than being righteous</a:t>
            </a:r>
          </a:p>
          <a:p>
            <a:pPr lvl="1"/>
            <a:r>
              <a:rPr lang="en-US" dirty="0"/>
              <a:t>Take a break and then come back more informed.</a:t>
            </a:r>
          </a:p>
          <a:p>
            <a:pPr lvl="1"/>
            <a:r>
              <a:rPr lang="en-US" dirty="0"/>
              <a:t>Keep yourself in check – build a reputation of honest negotiations.</a:t>
            </a:r>
          </a:p>
          <a:p>
            <a:pPr lvl="1"/>
            <a:endParaRPr lang="en-US" dirty="0"/>
          </a:p>
        </p:txBody>
      </p:sp>
      <p:pic>
        <p:nvPicPr>
          <p:cNvPr id="1026" name="Picture 2" descr="Liar+liar+pants+on+fire">
            <a:extLst>
              <a:ext uri="{FF2B5EF4-FFF2-40B4-BE49-F238E27FC236}">
                <a16:creationId xmlns:a16="http://schemas.microsoft.com/office/drawing/2014/main" id="{CDB6F22C-6896-0726-366E-43183E0D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56" y="1947285"/>
            <a:ext cx="3406300" cy="41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3B2771-C2F7-33B8-4FAE-F2489A8284C6}"/>
              </a:ext>
            </a:extLst>
          </p:cNvPr>
          <p:cNvSpPr txBox="1"/>
          <p:nvPr/>
        </p:nvSpPr>
        <p:spPr>
          <a:xfrm>
            <a:off x="5187822" y="6457890"/>
            <a:ext cx="649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Negotiation Genius:  How to Overcome Obstacles and Achieve Brilliant Results at the Bargaining Table and Beyond.  </a:t>
            </a:r>
            <a:r>
              <a:rPr lang="en-US" sz="1000" dirty="0"/>
              <a:t>Deepak Malhotra, Max H. Bazerman; Harvard Business School; Bantam Books: New York New York, September 2008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8662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AE68-B085-4FE5-96E5-2FF9F137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Breakthrough Negotiation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43EF2-DA35-42A1-A783-12C75AAAEC1D}"/>
              </a:ext>
            </a:extLst>
          </p:cNvPr>
          <p:cNvSpPr txBox="1"/>
          <p:nvPr/>
        </p:nvSpPr>
        <p:spPr>
          <a:xfrm>
            <a:off x="8514522" y="6465039"/>
            <a:ext cx="269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www.TheLabLeaderCoach.com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82D6D-7AAC-4D57-8DCA-459BB4167298}"/>
              </a:ext>
            </a:extLst>
          </p:cNvPr>
          <p:cNvSpPr txBox="1"/>
          <p:nvPr/>
        </p:nvSpPr>
        <p:spPr>
          <a:xfrm>
            <a:off x="2864142" y="6495817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Getting Past No: 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5FD8BB2-663A-4B6B-9212-355188F70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594228"/>
              </p:ext>
            </p:extLst>
          </p:nvPr>
        </p:nvGraphicFramePr>
        <p:xfrm>
          <a:off x="1458913" y="2181138"/>
          <a:ext cx="9334500" cy="3783436"/>
        </p:xfrm>
        <a:graphic>
          <a:graphicData uri="http://schemas.openxmlformats.org/drawingml/2006/table">
            <a:tbl>
              <a:tblPr firstRow="1"/>
              <a:tblGrid>
                <a:gridCol w="3111500">
                  <a:extLst>
                    <a:ext uri="{9D8B030D-6E8A-4147-A177-3AD203B41FA5}">
                      <a16:colId xmlns:a16="http://schemas.microsoft.com/office/drawing/2014/main" val="97491780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4624775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3750502171"/>
                    </a:ext>
                  </a:extLst>
                </a:gridCol>
              </a:tblGrid>
              <a:tr h="945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Goal:                                          Joint Problem Solving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Barriers to Cooperation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Strategy:                              Breakthrough Negotiation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381525"/>
                  </a:ext>
                </a:extLst>
              </a:tr>
              <a:tr h="945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 sitting side by side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Your reaction                                                 Their emotion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 to the balcony                                         Step to their 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43612"/>
                  </a:ext>
                </a:extLst>
              </a:tr>
              <a:tr h="945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Facing the problem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Their position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832"/>
                  </a:ext>
                </a:extLst>
              </a:tr>
              <a:tr h="945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Reaching a mutually satisfactory agreement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Their dissatisfaction                                   Their power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them a golden bridge                         Use power to educate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863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0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71FA-9D88-7CE6-8CB3-AA07FFA1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Negotiation Skills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C647F-DAEC-FDD2-06CE-C5C317AD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Anytime you work to maintain a relationship through compromise, you’re negotiating.</a:t>
            </a:r>
          </a:p>
          <a:p>
            <a:pPr lvl="1"/>
            <a:r>
              <a:rPr lang="en-US" b="1" dirty="0">
                <a:solidFill>
                  <a:srgbClr val="3D8EAC"/>
                </a:solidFill>
              </a:rPr>
              <a:t>Your dream job </a:t>
            </a:r>
            <a:r>
              <a:rPr lang="en-US" dirty="0"/>
              <a:t>– In a study of millennial workers, 25% of new employees fail to negotiate a job offer because they do not know how.  The same study found that when new hires do negotiate, about 44% gain what they asked for and another 30% achieve a compromise.</a:t>
            </a:r>
          </a:p>
          <a:p>
            <a:pPr lvl="1"/>
            <a:r>
              <a:rPr lang="en-US" b="1" dirty="0">
                <a:solidFill>
                  <a:srgbClr val="3D8EAC"/>
                </a:solidFill>
              </a:rPr>
              <a:t>Buying/Selling a house</a:t>
            </a:r>
          </a:p>
          <a:p>
            <a:pPr lvl="1"/>
            <a:r>
              <a:rPr lang="en-US" b="1" dirty="0">
                <a:solidFill>
                  <a:srgbClr val="3D8EAC"/>
                </a:solidFill>
              </a:rPr>
              <a:t>Personal Relationships, Marriage, Kids </a:t>
            </a:r>
          </a:p>
          <a:p>
            <a:pPr lvl="1"/>
            <a:r>
              <a:rPr lang="en-US" b="1" dirty="0">
                <a:solidFill>
                  <a:srgbClr val="3D8EAC"/>
                </a:solidFill>
              </a:rPr>
              <a:t>“Selling” an idea to your supervisor or to a peer</a:t>
            </a:r>
          </a:p>
          <a:p>
            <a:pPr lvl="1"/>
            <a:r>
              <a:rPr lang="en-US" b="1" dirty="0">
                <a:solidFill>
                  <a:srgbClr val="3D8EAC"/>
                </a:solidFill>
              </a:rPr>
              <a:t>Purchasing lab equipment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461FD-339D-9F3F-8D4C-3746FFF9C236}"/>
              </a:ext>
            </a:extLst>
          </p:cNvPr>
          <p:cNvSpPr txBox="1"/>
          <p:nvPr/>
        </p:nvSpPr>
        <p:spPr>
          <a:xfrm>
            <a:off x="4516768" y="6480580"/>
            <a:ext cx="676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/>
              <a:t>10 Essential Negotiation Skills To Help You Get What You Want,</a:t>
            </a:r>
            <a:r>
              <a:rPr lang="en-US" dirty="0"/>
              <a:t> </a:t>
            </a:r>
            <a:r>
              <a:rPr lang="en-US" sz="1000" dirty="0"/>
              <a:t>Elizabeth Perry, ACC 7/11/2023 </a:t>
            </a:r>
            <a:r>
              <a:rPr lang="en-US" sz="1000" dirty="0" err="1"/>
              <a:t>BetterUp</a:t>
            </a:r>
            <a:r>
              <a:rPr lang="en-US" sz="1000" dirty="0"/>
              <a:t> Coaching</a:t>
            </a:r>
          </a:p>
        </p:txBody>
      </p:sp>
    </p:spTree>
    <p:extLst>
      <p:ext uri="{BB962C8B-B14F-4D97-AF65-F5344CB8AC3E}">
        <p14:creationId xmlns:p14="http://schemas.microsoft.com/office/powerpoint/2010/main" val="6984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AE68-B085-4FE5-96E5-2FF9F137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Negotiation</a:t>
            </a:r>
            <a:r>
              <a:rPr lang="en-US" sz="800" b="0" dirty="0"/>
              <a:t>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5FD8BB2-663A-4B6B-9212-355188F70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86593"/>
              </p:ext>
            </p:extLst>
          </p:nvPr>
        </p:nvGraphicFramePr>
        <p:xfrm>
          <a:off x="1458913" y="2181138"/>
          <a:ext cx="9334500" cy="1280160"/>
        </p:xfrm>
        <a:graphic>
          <a:graphicData uri="http://schemas.openxmlformats.org/drawingml/2006/table">
            <a:tbl>
              <a:tblPr firstRow="1"/>
              <a:tblGrid>
                <a:gridCol w="3111500">
                  <a:extLst>
                    <a:ext uri="{9D8B030D-6E8A-4147-A177-3AD203B41FA5}">
                      <a16:colId xmlns:a16="http://schemas.microsoft.com/office/drawing/2014/main" val="97491780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4624775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375050217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Goal:                                          Joint Problem Solving</a:t>
                      </a: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Barriers to Cooperation</a:t>
                      </a:r>
                    </a:p>
                  </a:txBody>
                  <a:tcPr marL="9525" marR="952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Strategy:                              Breakthrough Negotiation</a:t>
                      </a:r>
                    </a:p>
                  </a:txBody>
                  <a:tcPr marL="9525" marR="952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3815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 sitting side by side</a:t>
                      </a: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Your reaction                                                       </a:t>
                      </a:r>
                    </a:p>
                  </a:txBody>
                  <a:tcPr marL="9525" marR="952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 to the balcony                                         </a:t>
                      </a:r>
                    </a:p>
                  </a:txBody>
                  <a:tcPr marL="9525" marR="952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436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B704D8B-BE56-4620-90AE-126C2BE2E775}"/>
              </a:ext>
            </a:extLst>
          </p:cNvPr>
          <p:cNvSpPr txBox="1"/>
          <p:nvPr/>
        </p:nvSpPr>
        <p:spPr>
          <a:xfrm>
            <a:off x="1034042" y="3717421"/>
            <a:ext cx="4495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reaction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you are under stress or feel like you are being attached, you naturally feel like striking back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Perpetuates an action-reaction cycle that leaves both sides as losers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the opposite – don’t react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BAA7C-FDAB-4420-9426-373569123D8E}"/>
              </a:ext>
            </a:extLst>
          </p:cNvPr>
          <p:cNvSpPr txBox="1"/>
          <p:nvPr/>
        </p:nvSpPr>
        <p:spPr>
          <a:xfrm>
            <a:off x="6126480" y="3717421"/>
            <a:ext cx="4495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 balcony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“balcony” is a metaphor for a mental attitude of detachment.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the balcony you can calmly evaluate the conflict almost as if you were a third party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think constructively for both sides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82D6D-7AAC-4D57-8DCA-459BB4167298}"/>
              </a:ext>
            </a:extLst>
          </p:cNvPr>
          <p:cNvSpPr txBox="1"/>
          <p:nvPr/>
        </p:nvSpPr>
        <p:spPr>
          <a:xfrm>
            <a:off x="2913457" y="6495817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bg1"/>
                </a:solidFill>
              </a:rPr>
              <a:t>Getting Past No: </a:t>
            </a:r>
            <a:r>
              <a:rPr lang="en-US" sz="1200" i="1" dirty="0"/>
              <a:t>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43EF2-DA35-42A1-A783-12C75AAAEC1D}"/>
              </a:ext>
            </a:extLst>
          </p:cNvPr>
          <p:cNvSpPr txBox="1"/>
          <p:nvPr/>
        </p:nvSpPr>
        <p:spPr>
          <a:xfrm>
            <a:off x="8514522" y="6465039"/>
            <a:ext cx="269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www.TheLabLeaderCoach.com</a:t>
            </a:r>
          </a:p>
        </p:txBody>
      </p:sp>
    </p:spTree>
    <p:extLst>
      <p:ext uri="{BB962C8B-B14F-4D97-AF65-F5344CB8AC3E}">
        <p14:creationId xmlns:p14="http://schemas.microsoft.com/office/powerpoint/2010/main" val="2438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AE68-B085-4FE5-96E5-2FF9F137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Negotiation</a:t>
            </a:r>
            <a:r>
              <a:rPr lang="en-US" sz="800" b="0" dirty="0"/>
              <a:t>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5FD8BB2-663A-4B6B-9212-355188F70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13869"/>
              </p:ext>
            </p:extLst>
          </p:nvPr>
        </p:nvGraphicFramePr>
        <p:xfrm>
          <a:off x="1458913" y="2181138"/>
          <a:ext cx="9334500" cy="1280160"/>
        </p:xfrm>
        <a:graphic>
          <a:graphicData uri="http://schemas.openxmlformats.org/drawingml/2006/table">
            <a:tbl>
              <a:tblPr firstRow="1"/>
              <a:tblGrid>
                <a:gridCol w="3111500">
                  <a:extLst>
                    <a:ext uri="{9D8B030D-6E8A-4147-A177-3AD203B41FA5}">
                      <a16:colId xmlns:a16="http://schemas.microsoft.com/office/drawing/2014/main" val="97491780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4624775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375050217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Goal:                                          Joint Problem Solving</a:t>
                      </a: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Barriers to Cooperation</a:t>
                      </a:r>
                    </a:p>
                  </a:txBody>
                  <a:tcPr marL="9525" marR="952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Strategy:                              Breakthrough Negotiation</a:t>
                      </a:r>
                    </a:p>
                  </a:txBody>
                  <a:tcPr marL="9525" marR="952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3815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 sitting side by side</a:t>
                      </a: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Their emotion        </a:t>
                      </a:r>
                    </a:p>
                  </a:txBody>
                  <a:tcPr marL="9525" marR="952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to their side</a:t>
                      </a:r>
                    </a:p>
                  </a:txBody>
                  <a:tcPr marL="9525" marR="952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436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0B5EBB-534E-4C7C-A385-644990F68198}"/>
              </a:ext>
            </a:extLst>
          </p:cNvPr>
          <p:cNvSpPr txBox="1"/>
          <p:nvPr/>
        </p:nvSpPr>
        <p:spPr>
          <a:xfrm>
            <a:off x="914400" y="3608961"/>
            <a:ext cx="4495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emotion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Behind their attacks may lie anger and hostility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Behind their rigid positions may lie fear and distrust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Convinced they are right, and you are wrong, they may refuse to listen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DBDA1-D141-4EC6-B979-428303CFFE5A}"/>
              </a:ext>
            </a:extLst>
          </p:cNvPr>
          <p:cNvSpPr txBox="1"/>
          <p:nvPr/>
        </p:nvSpPr>
        <p:spPr>
          <a:xfrm>
            <a:off x="5852445" y="3608960"/>
            <a:ext cx="50947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to their side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secret to disarming is surprise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they are stonewalling, they expect pressure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they are attacking, they expect resistance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Stepping to their side means doing three things:  Listening, acknowledging, and agreeing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82D6D-7AAC-4D57-8DCA-459BB4167298}"/>
              </a:ext>
            </a:extLst>
          </p:cNvPr>
          <p:cNvSpPr txBox="1"/>
          <p:nvPr/>
        </p:nvSpPr>
        <p:spPr>
          <a:xfrm>
            <a:off x="2715055" y="6511930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Getting Past No: 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43EF2-DA35-42A1-A783-12C75AAAEC1D}"/>
              </a:ext>
            </a:extLst>
          </p:cNvPr>
          <p:cNvSpPr txBox="1"/>
          <p:nvPr/>
        </p:nvSpPr>
        <p:spPr>
          <a:xfrm>
            <a:off x="8514522" y="6465039"/>
            <a:ext cx="269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www.TheLabLeaderCoach.com</a:t>
            </a:r>
          </a:p>
        </p:txBody>
      </p:sp>
    </p:spTree>
    <p:extLst>
      <p:ext uri="{BB962C8B-B14F-4D97-AF65-F5344CB8AC3E}">
        <p14:creationId xmlns:p14="http://schemas.microsoft.com/office/powerpoint/2010/main" val="33131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AE68-B085-4FE5-96E5-2FF9F137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Negotiation</a:t>
            </a:r>
            <a:r>
              <a:rPr lang="en-US" sz="800" b="0" dirty="0"/>
              <a:t>4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5FD8BB2-663A-4B6B-9212-355188F70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054433"/>
              </p:ext>
            </p:extLst>
          </p:nvPr>
        </p:nvGraphicFramePr>
        <p:xfrm>
          <a:off x="1458913" y="2181138"/>
          <a:ext cx="9334500" cy="1280160"/>
        </p:xfrm>
        <a:graphic>
          <a:graphicData uri="http://schemas.openxmlformats.org/drawingml/2006/table">
            <a:tbl>
              <a:tblPr firstRow="1"/>
              <a:tblGrid>
                <a:gridCol w="3111500">
                  <a:extLst>
                    <a:ext uri="{9D8B030D-6E8A-4147-A177-3AD203B41FA5}">
                      <a16:colId xmlns:a16="http://schemas.microsoft.com/office/drawing/2014/main" val="97491780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4624775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375050217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Goal:                                          Joint Problem Solving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Barriers to Cooperation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Strategy:                              Breakthrough Negotiation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3815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Facing the problem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Their position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8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A07FE8-37EB-477F-BB65-6F88C7D90EF6}"/>
              </a:ext>
            </a:extLst>
          </p:cNvPr>
          <p:cNvSpPr txBox="1"/>
          <p:nvPr/>
        </p:nvSpPr>
        <p:spPr>
          <a:xfrm>
            <a:off x="914400" y="3608961"/>
            <a:ext cx="4495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position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many not know any other way to negotiate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have a habit of digging into a position and not letting go until you give in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only other alternative is for them to give in and they do not want that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82388-AA5F-4613-B202-0D5C66F06083}"/>
              </a:ext>
            </a:extLst>
          </p:cNvPr>
          <p:cNvSpPr txBox="1"/>
          <p:nvPr/>
        </p:nvSpPr>
        <p:spPr>
          <a:xfrm>
            <a:off x="5688780" y="3608960"/>
            <a:ext cx="54668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the game, change the frame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Redirect the other side’s attention away from positions and towards the task of identifying interests, inventing creative options, and discussing fair standards for selecting an option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“Why do you want it that way”?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82D6D-7AAC-4D57-8DCA-459BB4167298}"/>
              </a:ext>
            </a:extLst>
          </p:cNvPr>
          <p:cNvSpPr txBox="1"/>
          <p:nvPr/>
        </p:nvSpPr>
        <p:spPr>
          <a:xfrm>
            <a:off x="2864142" y="6540912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bg1"/>
                </a:solidFill>
              </a:rPr>
              <a:t>Getting </a:t>
            </a:r>
            <a:r>
              <a:rPr lang="en-US" sz="1200" i="1" dirty="0"/>
              <a:t>Past No: 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43EF2-DA35-42A1-A783-12C75AAAEC1D}"/>
              </a:ext>
            </a:extLst>
          </p:cNvPr>
          <p:cNvSpPr txBox="1"/>
          <p:nvPr/>
        </p:nvSpPr>
        <p:spPr>
          <a:xfrm>
            <a:off x="8514522" y="6465039"/>
            <a:ext cx="269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www.TheLabLeaderCoach.com</a:t>
            </a:r>
          </a:p>
        </p:txBody>
      </p:sp>
    </p:spTree>
    <p:extLst>
      <p:ext uri="{BB962C8B-B14F-4D97-AF65-F5344CB8AC3E}">
        <p14:creationId xmlns:p14="http://schemas.microsoft.com/office/powerpoint/2010/main" val="35389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AE68-B085-4FE5-96E5-2FF9F137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Negotiation</a:t>
            </a:r>
            <a:r>
              <a:rPr lang="en-US" sz="800" b="0" dirty="0"/>
              <a:t>5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5FD8BB2-663A-4B6B-9212-355188F70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15648"/>
              </p:ext>
            </p:extLst>
          </p:nvPr>
        </p:nvGraphicFramePr>
        <p:xfrm>
          <a:off x="1458913" y="2181138"/>
          <a:ext cx="9334500" cy="1280160"/>
        </p:xfrm>
        <a:graphic>
          <a:graphicData uri="http://schemas.openxmlformats.org/drawingml/2006/table">
            <a:tbl>
              <a:tblPr firstRow="1"/>
              <a:tblGrid>
                <a:gridCol w="3111500">
                  <a:extLst>
                    <a:ext uri="{9D8B030D-6E8A-4147-A177-3AD203B41FA5}">
                      <a16:colId xmlns:a16="http://schemas.microsoft.com/office/drawing/2014/main" val="97491780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4624775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375050217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Goal:                                          Joint Problem Solving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Barriers to Cooperation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Strategy:                              Breakthrough Negotiation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3815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Reaching a mutually satisfactory agreement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Their dissatisfaction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them a golden bridge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8631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975481-F55B-4C05-9AD9-729C3778A98A}"/>
              </a:ext>
            </a:extLst>
          </p:cNvPr>
          <p:cNvSpPr txBox="1"/>
          <p:nvPr/>
        </p:nvSpPr>
        <p:spPr>
          <a:xfrm>
            <a:off x="914400" y="3608961"/>
            <a:ext cx="4495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dissatisfaction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want a mutually satisfactory agreement, but you may find the other side is not at all interested in the same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may not see how it benefits them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may fear losing face if they have to back 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76FFB-FD46-4711-BC2D-8B5CFEAB9061}"/>
              </a:ext>
            </a:extLst>
          </p:cNvPr>
          <p:cNvSpPr txBox="1"/>
          <p:nvPr/>
        </p:nvSpPr>
        <p:spPr>
          <a:xfrm>
            <a:off x="5655892" y="3602871"/>
            <a:ext cx="57271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them a golden bridge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Instead of pushing the other side toward an agreement, do the opposite.  Draw them in the direction you want them to move.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Reframe a retreat from their position as an advance toward a better solution.  Help them save face.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from where the other person is and guide them 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43EF2-DA35-42A1-A783-12C75AAAEC1D}"/>
              </a:ext>
            </a:extLst>
          </p:cNvPr>
          <p:cNvSpPr txBox="1"/>
          <p:nvPr/>
        </p:nvSpPr>
        <p:spPr>
          <a:xfrm>
            <a:off x="8514522" y="6465039"/>
            <a:ext cx="269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www.TheLabLeaderCoach.com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82D6D-7AAC-4D57-8DCA-459BB4167298}"/>
              </a:ext>
            </a:extLst>
          </p:cNvPr>
          <p:cNvSpPr txBox="1"/>
          <p:nvPr/>
        </p:nvSpPr>
        <p:spPr>
          <a:xfrm>
            <a:off x="2864142" y="6495817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Getting Past No: 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153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AE68-B085-4FE5-96E5-2FF9F137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Negotiation</a:t>
            </a:r>
            <a:r>
              <a:rPr lang="en-US" sz="800" b="0" dirty="0"/>
              <a:t>6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5FD8BB2-663A-4B6B-9212-355188F70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31922"/>
              </p:ext>
            </p:extLst>
          </p:nvPr>
        </p:nvGraphicFramePr>
        <p:xfrm>
          <a:off x="1458913" y="2181138"/>
          <a:ext cx="9334500" cy="1280160"/>
        </p:xfrm>
        <a:graphic>
          <a:graphicData uri="http://schemas.openxmlformats.org/drawingml/2006/table">
            <a:tbl>
              <a:tblPr firstRow="1"/>
              <a:tblGrid>
                <a:gridCol w="3111500">
                  <a:extLst>
                    <a:ext uri="{9D8B030D-6E8A-4147-A177-3AD203B41FA5}">
                      <a16:colId xmlns:a16="http://schemas.microsoft.com/office/drawing/2014/main" val="97491780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4624775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375050217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Goal:                                          Joint Problem Solving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Barriers to Cooperation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Strategy:                              Breakthrough Negotiation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3815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Reaching a mutually satisfactory agreement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Their power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power to educate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8631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5AA3AC0-0003-46B6-BACC-8DB9A352CB19}"/>
              </a:ext>
            </a:extLst>
          </p:cNvPr>
          <p:cNvSpPr txBox="1"/>
          <p:nvPr/>
        </p:nvSpPr>
        <p:spPr>
          <a:xfrm>
            <a:off x="914400" y="3608961"/>
            <a:ext cx="4495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power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other side sees the negotiation as a win-lose proposition, they will be determined to beat you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they can get what they want by power plays, why should they cooperate with you?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3B454-7FCB-4540-B71B-FB6C095C8CEF}"/>
              </a:ext>
            </a:extLst>
          </p:cNvPr>
          <p:cNvSpPr txBox="1"/>
          <p:nvPr/>
        </p:nvSpPr>
        <p:spPr>
          <a:xfrm>
            <a:off x="5604616" y="3608961"/>
            <a:ext cx="63529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power to educate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 if your proposed agreement is attractive, they may resist simply because it was your suggestion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your power to educate the other side that the only way for them to win is for both of you to win together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 the cost of no agreement and highlight the benefits of an agreement.  Let them know the consequences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43EF2-DA35-42A1-A783-12C75AAAEC1D}"/>
              </a:ext>
            </a:extLst>
          </p:cNvPr>
          <p:cNvSpPr txBox="1"/>
          <p:nvPr/>
        </p:nvSpPr>
        <p:spPr>
          <a:xfrm>
            <a:off x="8514522" y="6465039"/>
            <a:ext cx="269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www.TheLabLeaderCoach.com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82D6D-7AAC-4D57-8DCA-459BB4167298}"/>
              </a:ext>
            </a:extLst>
          </p:cNvPr>
          <p:cNvSpPr txBox="1"/>
          <p:nvPr/>
        </p:nvSpPr>
        <p:spPr>
          <a:xfrm>
            <a:off x="2925731" y="6498687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Getting Past No: 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207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EECC-FD74-494F-878A-F455BBAB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Follow in Negotiations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37FD-3821-4925-B37C-FD902A241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02904"/>
            <a:ext cx="6854595" cy="4870174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Prepare, Prepare, Prepare!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every meeting, prepare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every meeting, assess your progress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 your strategy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 again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out the way to agreement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 the interests – yours and theirs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for options in satisfying those interests – look for multiple solutions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standards for resolving differences fairly – market value, the law, or past solutions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your alternatives to negotiation – determine your BATNA and theirs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prepared for proposals for agreement – aspiration, contentment, what could you live with</a:t>
            </a:r>
          </a:p>
        </p:txBody>
      </p:sp>
      <p:pic>
        <p:nvPicPr>
          <p:cNvPr id="7" name="Picture 6" descr="A thermometer with red liquid dripping off">
            <a:extLst>
              <a:ext uri="{FF2B5EF4-FFF2-40B4-BE49-F238E27FC236}">
                <a16:creationId xmlns:a16="http://schemas.microsoft.com/office/drawing/2014/main" id="{3BD0A16E-4DBA-DA9B-83D9-3FE1ACF6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91" y="1702904"/>
            <a:ext cx="4881814" cy="4233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87361F-4EAC-4658-869C-657250DCBA17}"/>
              </a:ext>
            </a:extLst>
          </p:cNvPr>
          <p:cNvSpPr txBox="1"/>
          <p:nvPr/>
        </p:nvSpPr>
        <p:spPr>
          <a:xfrm>
            <a:off x="2766483" y="6522322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Getting Past No: 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79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EECC-FD74-494F-878A-F455BBAB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Follow in Negotiations</a:t>
            </a:r>
            <a:r>
              <a:rPr lang="en-US" sz="800" b="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37FD-3821-4925-B37C-FD902A241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49287"/>
            <a:ext cx="7662978" cy="483704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Rehearse</a:t>
            </a:r>
          </a:p>
          <a:p>
            <a:pPr marL="749808" lvl="1" indent="-457200"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Schedule preparation session with a friend who might see other opportunities</a:t>
            </a:r>
          </a:p>
          <a:p>
            <a:pPr marL="749808" lvl="1" indent="-457200"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 place to make mistakes and redirect</a:t>
            </a:r>
          </a:p>
          <a:p>
            <a:pPr marL="749808" lvl="1" indent="-457200"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them play the other side, devil’s advocate</a:t>
            </a:r>
          </a:p>
          <a:p>
            <a:pPr marL="749808" lvl="1" indent="-457200"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Try to anticipate what tactics the other side might try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strategies based on tactics – put on your radar, not your armor</a:t>
            </a:r>
          </a:p>
          <a:p>
            <a:pPr marL="749808" lvl="1" indent="-457200"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Stonewalling = refusal to budge.  </a:t>
            </a:r>
          </a:p>
          <a:p>
            <a:pPr marL="932688" lvl="2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more questions – Why?  Why not?  What if?  Ask for their advice.  Effective negotiators listen far more than they talk.</a:t>
            </a:r>
          </a:p>
          <a:p>
            <a:pPr marL="749808" lvl="1" indent="-457200"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Attacks = pressure tactics designed to intimidate you and make you feel uncomfortable</a:t>
            </a:r>
          </a:p>
          <a:p>
            <a:pPr marL="932688" lvl="2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your hot buttons, take a break, sit in silence</a:t>
            </a:r>
          </a:p>
          <a:p>
            <a:pPr marL="749808" lvl="1" indent="-457200"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Tricks = tactics that dupe you into giving in</a:t>
            </a:r>
          </a:p>
          <a:p>
            <a:pPr marL="932688" lvl="2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 them and expose them</a:t>
            </a:r>
          </a:p>
        </p:txBody>
      </p:sp>
      <p:pic>
        <p:nvPicPr>
          <p:cNvPr id="8" name="Picture 7" descr="A thermometer with red liquid dripping off">
            <a:extLst>
              <a:ext uri="{FF2B5EF4-FFF2-40B4-BE49-F238E27FC236}">
                <a16:creationId xmlns:a16="http://schemas.microsoft.com/office/drawing/2014/main" id="{88B00D9C-2141-21B8-02B5-40E6B69B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17" y="1718758"/>
            <a:ext cx="4881831" cy="42334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55BE51-1469-C61E-B4EE-B7D91964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461" y="6062870"/>
            <a:ext cx="3969026" cy="523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2DFA9-EBFE-4E5B-9797-4C24DCEA786C}"/>
              </a:ext>
            </a:extLst>
          </p:cNvPr>
          <p:cNvSpPr txBox="1"/>
          <p:nvPr/>
        </p:nvSpPr>
        <p:spPr>
          <a:xfrm>
            <a:off x="2739978" y="6528948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Getting Past No: 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61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835A-9A89-4BAE-8FDA-967D8210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Three Brains – Use Them!</a:t>
            </a:r>
          </a:p>
        </p:txBody>
      </p:sp>
      <p:pic>
        <p:nvPicPr>
          <p:cNvPr id="5" name="Picture 4" descr="Picture showing how to use your &quot;three&quot; brains">
            <a:extLst>
              <a:ext uri="{FF2B5EF4-FFF2-40B4-BE49-F238E27FC236}">
                <a16:creationId xmlns:a16="http://schemas.microsoft.com/office/drawing/2014/main" id="{D00A53DE-C166-4483-A41E-63F0AFD6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6" y="1927756"/>
            <a:ext cx="4079278" cy="424564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ED789BA-4A83-444C-A9CE-C075137728BA}"/>
              </a:ext>
            </a:extLst>
          </p:cNvPr>
          <p:cNvSpPr txBox="1">
            <a:spLocks/>
          </p:cNvSpPr>
          <p:nvPr/>
        </p:nvSpPr>
        <p:spPr>
          <a:xfrm>
            <a:off x="4839912" y="2230964"/>
            <a:ext cx="7226749" cy="410979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things our gut knows long before our intellect catches on.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more neurons in the intestinal tract than in the entire spinal column – 100 million of them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Heart is comprised of more than 400,000 nerve cells called baroreceptors that when combined with a chemical such as atrial peptide, is the primary driver of motivational behavior.</a:t>
            </a:r>
          </a:p>
          <a:p>
            <a:pPr>
              <a:spcAft>
                <a:spcPts val="900"/>
              </a:spcAft>
            </a:pPr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don’t feel our values and goals, we can’t live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24E15-C17D-466B-8A23-FBE45517BF95}"/>
              </a:ext>
            </a:extLst>
          </p:cNvPr>
          <p:cNvSpPr txBox="1"/>
          <p:nvPr/>
        </p:nvSpPr>
        <p:spPr>
          <a:xfrm>
            <a:off x="8514522" y="6465039"/>
            <a:ext cx="269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www.TheLabLeaderCoach.com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071573-420B-4D00-A9F8-F019E0C1F71A}"/>
              </a:ext>
            </a:extLst>
          </p:cNvPr>
          <p:cNvSpPr/>
          <p:nvPr/>
        </p:nvSpPr>
        <p:spPr>
          <a:xfrm>
            <a:off x="2781880" y="6495817"/>
            <a:ext cx="8615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1200" i="1" dirty="0"/>
              <a:t>Conversational Intelligence:  How Great Leaders Build Trust and Get Extraordinary Results</a:t>
            </a:r>
            <a:r>
              <a:rPr lang="en-US" altLang="en-US" sz="1200" dirty="0"/>
              <a:t>, Judith E. Glaser, 2014 </a:t>
            </a:r>
            <a:r>
              <a:rPr lang="en-US" altLang="en-US" sz="1200" dirty="0" err="1"/>
              <a:t>Bibliomotion</a:t>
            </a:r>
            <a:r>
              <a:rPr lang="en-US" altLang="en-US" sz="1200" dirty="0"/>
              <a:t>, Inc</a:t>
            </a:r>
          </a:p>
        </p:txBody>
      </p:sp>
    </p:spTree>
    <p:extLst>
      <p:ext uri="{BB962C8B-B14F-4D97-AF65-F5344CB8AC3E}">
        <p14:creationId xmlns:p14="http://schemas.microsoft.com/office/powerpoint/2010/main" val="17825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8055-8DFE-45D7-9E2C-88C27233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Successful Negotiations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1556A-7908-4406-8A52-88981C96A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9" y="1885565"/>
            <a:ext cx="7913444" cy="43353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them choices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Better pay or better benefits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 unmet interests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if an agreement is almost there but there is resistance to terms. 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dismiss them as irrational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if you conclude the other side is impossible to deal with, you will not bother to probe for unmet interests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diagram of building trust in relationships ">
            <a:extLst>
              <a:ext uri="{FF2B5EF4-FFF2-40B4-BE49-F238E27FC236}">
                <a16:creationId xmlns:a16="http://schemas.microsoft.com/office/drawing/2014/main" id="{6E7F669C-2234-921A-7815-DEC92FF16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147" y="1724360"/>
            <a:ext cx="4296541" cy="4003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EB563-B818-40BB-AD58-0EE01C976718}"/>
              </a:ext>
            </a:extLst>
          </p:cNvPr>
          <p:cNvSpPr txBox="1"/>
          <p:nvPr/>
        </p:nvSpPr>
        <p:spPr>
          <a:xfrm>
            <a:off x="2763675" y="6518522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Getting Past No: 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5020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8055-8DFE-45D7-9E2C-88C27233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Successful Negotiations</a:t>
            </a:r>
            <a:r>
              <a:rPr lang="en-US" sz="800" b="0" dirty="0"/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DEB6A9-377C-6814-6B8C-AFEE18C9F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84" y="1833374"/>
            <a:ext cx="7034939" cy="44589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overlook basic human needs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everyone has a need for security and a deep desire for recognition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assume a fixed pie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only so many slices and each wants more than the other.  Expand the size of the pie like low-cost, high-benefit trades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them save face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there is always a constituency or audience whose opinion the other side cares about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diagram of building trust in relationships">
            <a:extLst>
              <a:ext uri="{FF2B5EF4-FFF2-40B4-BE49-F238E27FC236}">
                <a16:creationId xmlns:a16="http://schemas.microsoft.com/office/drawing/2014/main" id="{6E7F669C-2234-921A-7815-DEC92FF16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147" y="1724360"/>
            <a:ext cx="4296541" cy="4003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EB563-B818-40BB-AD58-0EE01C976718}"/>
              </a:ext>
            </a:extLst>
          </p:cNvPr>
          <p:cNvSpPr txBox="1"/>
          <p:nvPr/>
        </p:nvSpPr>
        <p:spPr>
          <a:xfrm>
            <a:off x="2763675" y="6518522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Getting Past No: 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82980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050-70EA-5073-1294-4A96F0DE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Skills Needed To Be An Effective Negotiator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F12B8-37CB-A85F-90CC-E43E8FA0C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721" y="1515692"/>
            <a:ext cx="5584080" cy="4691776"/>
          </a:xfrm>
        </p:spPr>
        <p:txBody>
          <a:bodyPr/>
          <a:lstStyle/>
          <a:p>
            <a:r>
              <a:rPr lang="en-US" b="1" dirty="0">
                <a:solidFill>
                  <a:srgbClr val="3D8EAC"/>
                </a:solidFill>
              </a:rPr>
              <a:t>Communication</a:t>
            </a:r>
          </a:p>
          <a:p>
            <a:pPr lvl="1"/>
            <a:r>
              <a:rPr lang="en-US" sz="1800" dirty="0"/>
              <a:t>Clear intentions</a:t>
            </a:r>
          </a:p>
          <a:p>
            <a:pPr lvl="1"/>
            <a:r>
              <a:rPr lang="en-US" sz="1800" dirty="0"/>
              <a:t>Establish boundaries</a:t>
            </a:r>
          </a:p>
          <a:p>
            <a:pPr lvl="1"/>
            <a:r>
              <a:rPr lang="en-US" sz="1800" dirty="0"/>
              <a:t>Remain aware of non-verbal and body language                                     </a:t>
            </a:r>
          </a:p>
          <a:p>
            <a:r>
              <a:rPr lang="en-US" b="1" dirty="0">
                <a:solidFill>
                  <a:srgbClr val="3D8EAC"/>
                </a:solidFill>
              </a:rPr>
              <a:t>Active Listening</a:t>
            </a:r>
          </a:p>
          <a:p>
            <a:pPr lvl="1"/>
            <a:r>
              <a:rPr lang="en-US" sz="1800" dirty="0"/>
              <a:t>Ask questions</a:t>
            </a:r>
          </a:p>
          <a:p>
            <a:pPr lvl="1"/>
            <a:r>
              <a:rPr lang="en-US" sz="1800" dirty="0"/>
              <a:t>Paraphrase</a:t>
            </a:r>
          </a:p>
          <a:p>
            <a:pPr lvl="1"/>
            <a:r>
              <a:rPr lang="en-US" sz="1800" dirty="0"/>
              <a:t>Establish a relationship based on empathy and trust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4B28F8-B092-31D1-1112-D41DAC8666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3D8EAC"/>
                </a:solidFill>
              </a:rPr>
              <a:t>Adaptability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Think on your feet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Be flexible and change strategy if needed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Remain aware of bias</a:t>
            </a:r>
          </a:p>
          <a:p>
            <a:r>
              <a:rPr lang="en-US" b="1" dirty="0">
                <a:solidFill>
                  <a:srgbClr val="3D8EAC"/>
                </a:solidFill>
              </a:rPr>
              <a:t>Problem-solving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This is at the heart of negotiation – you have a problem to solve!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Identify your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3BF2A-7A8D-760F-B8D9-678B1231F20B}"/>
              </a:ext>
            </a:extLst>
          </p:cNvPr>
          <p:cNvSpPr txBox="1"/>
          <p:nvPr/>
        </p:nvSpPr>
        <p:spPr>
          <a:xfrm>
            <a:off x="4516768" y="6480580"/>
            <a:ext cx="676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/>
              <a:t>10 Essential Negotiation Skills To Help You Get What You Want,</a:t>
            </a:r>
            <a:r>
              <a:rPr lang="en-US" dirty="0"/>
              <a:t> </a:t>
            </a:r>
            <a:r>
              <a:rPr lang="en-US" sz="1000" dirty="0"/>
              <a:t>Elizabeth Perry, ACC 7/11/2023 </a:t>
            </a:r>
            <a:r>
              <a:rPr lang="en-US" sz="1000" dirty="0" err="1"/>
              <a:t>BetterUp</a:t>
            </a:r>
            <a:r>
              <a:rPr lang="en-US" sz="1000" dirty="0"/>
              <a:t> Coaching</a:t>
            </a:r>
          </a:p>
        </p:txBody>
      </p:sp>
    </p:spTree>
    <p:extLst>
      <p:ext uri="{BB962C8B-B14F-4D97-AF65-F5344CB8AC3E}">
        <p14:creationId xmlns:p14="http://schemas.microsoft.com/office/powerpoint/2010/main" val="33406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8055-8DFE-45D7-9E2C-88C27233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Successful Negotiations</a:t>
            </a:r>
            <a:r>
              <a:rPr lang="en-US" sz="800" b="0" dirty="0"/>
              <a:t>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6681FA-13A6-16EB-A53E-CF03DEF4D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91" y="1817877"/>
            <a:ext cx="6554492" cy="42419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working relationship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a good working relationship is like a savings account you can draw from in moments of trouble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positive relationship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your counterpart will be more include to give you the benefit of the doubt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your views without provoking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Don’t say “But”, say “Yes…. And”</a:t>
            </a:r>
          </a:p>
        </p:txBody>
      </p:sp>
      <p:pic>
        <p:nvPicPr>
          <p:cNvPr id="7" name="Picture 6" descr="A diagram of building trust in relationships">
            <a:extLst>
              <a:ext uri="{FF2B5EF4-FFF2-40B4-BE49-F238E27FC236}">
                <a16:creationId xmlns:a16="http://schemas.microsoft.com/office/drawing/2014/main" id="{6E7F669C-2234-921A-7815-DEC92FF16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147" y="1724360"/>
            <a:ext cx="4296541" cy="4003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EB563-B818-40BB-AD58-0EE01C976718}"/>
              </a:ext>
            </a:extLst>
          </p:cNvPr>
          <p:cNvSpPr txBox="1"/>
          <p:nvPr/>
        </p:nvSpPr>
        <p:spPr>
          <a:xfrm>
            <a:off x="2763675" y="6518522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Getting Past No: 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0411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8055-8DFE-45D7-9E2C-88C27233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Successful Negotiations</a:t>
            </a:r>
            <a:r>
              <a:rPr lang="en-US" sz="800" b="0" dirty="0"/>
              <a:t>4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0A0B5A-AAD9-B35A-84F4-99B0AB98A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97" y="1825624"/>
            <a:ext cx="7329406" cy="437369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“I” statements, not “You” statements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defuses defensiveness.  After all, your own experience is all you really know anyway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up for yourself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Acknowledgement from someone perceived as confident and strong is more powerful than acknowledgement from someone perceived as weak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 your differences with optimism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creates a favorable climate for negotiation</a:t>
            </a:r>
          </a:p>
        </p:txBody>
      </p:sp>
      <p:pic>
        <p:nvPicPr>
          <p:cNvPr id="7" name="Picture 6" descr="A diagram of building trust in relationships">
            <a:extLst>
              <a:ext uri="{FF2B5EF4-FFF2-40B4-BE49-F238E27FC236}">
                <a16:creationId xmlns:a16="http://schemas.microsoft.com/office/drawing/2014/main" id="{6E7F669C-2234-921A-7815-DEC92FF16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147" y="1724360"/>
            <a:ext cx="4296541" cy="4003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EB563-B818-40BB-AD58-0EE01C976718}"/>
              </a:ext>
            </a:extLst>
          </p:cNvPr>
          <p:cNvSpPr txBox="1"/>
          <p:nvPr/>
        </p:nvSpPr>
        <p:spPr>
          <a:xfrm>
            <a:off x="2763675" y="6518522"/>
            <a:ext cx="8489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Getting Past No: Negotiating in Difficult Situations, </a:t>
            </a:r>
            <a:r>
              <a:rPr lang="en-US" sz="1200" dirty="0"/>
              <a:t>William </a:t>
            </a:r>
            <a:r>
              <a:rPr lang="en-US" sz="1200" dirty="0" err="1"/>
              <a:t>Ury</a:t>
            </a:r>
            <a:r>
              <a:rPr lang="en-US" sz="1200" dirty="0"/>
              <a:t>, 1993Bantam Books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699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  <a:r>
              <a:rPr lang="en-US" sz="800" b="0" dirty="0"/>
              <a:t>1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2C9704-8E5D-407B-AD56-68E4D726495A}"/>
              </a:ext>
            </a:extLst>
          </p:cNvPr>
          <p:cNvSpPr txBox="1"/>
          <p:nvPr/>
        </p:nvSpPr>
        <p:spPr>
          <a:xfrm>
            <a:off x="8663609" y="6483450"/>
            <a:ext cx="269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www.TheLabLeaderCoach.com</a:t>
            </a:r>
          </a:p>
        </p:txBody>
      </p:sp>
    </p:spTree>
    <p:extLst>
      <p:ext uri="{BB962C8B-B14F-4D97-AF65-F5344CB8AC3E}">
        <p14:creationId xmlns:p14="http://schemas.microsoft.com/office/powerpoint/2010/main" val="12040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3250-2156-B1C9-E09F-245E45762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" dirty="0"/>
              <a:t>Patty</a:t>
            </a:r>
          </a:p>
        </p:txBody>
      </p:sp>
      <p:pic>
        <p:nvPicPr>
          <p:cNvPr id="7" name="Picture 6" descr="A word cloud ">
            <a:extLst>
              <a:ext uri="{FF2B5EF4-FFF2-40B4-BE49-F238E27FC236}">
                <a16:creationId xmlns:a16="http://schemas.microsoft.com/office/drawing/2014/main" id="{70C8BAFC-4176-21EC-6EF8-6AD054444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14" y="1071841"/>
            <a:ext cx="6449549" cy="4643675"/>
          </a:xfrm>
          <a:prstGeom prst="rect">
            <a:avLst/>
          </a:prstGeom>
        </p:spPr>
      </p:pic>
      <p:pic>
        <p:nvPicPr>
          <p:cNvPr id="9" name="Picture 8" descr="A thank you sign with flowers  ">
            <a:extLst>
              <a:ext uri="{FF2B5EF4-FFF2-40B4-BE49-F238E27FC236}">
                <a16:creationId xmlns:a16="http://schemas.microsoft.com/office/drawing/2014/main" id="{852F8A6D-D5B4-135F-403B-A779631DF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798" y="632434"/>
            <a:ext cx="3371088" cy="22981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12434" y="3320162"/>
            <a:ext cx="37545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  <a:cs typeface="+mn-cs"/>
              </a:rPr>
              <a:t>Patty J. Eschliman</a:t>
            </a:r>
          </a:p>
          <a:p>
            <a:pPr>
              <a:lnSpc>
                <a:spcPct val="90000"/>
              </a:lnSpc>
            </a:pPr>
            <a:endParaRPr lang="en-US" sz="1000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cap="none" dirty="0">
                <a:solidFill>
                  <a:schemeClr val="bg1"/>
                </a:solidFill>
                <a:latin typeface="+mn-lt"/>
                <a:cs typeface="+mn-cs"/>
              </a:rPr>
              <a:t>peschliman@wmmc.com</a:t>
            </a:r>
          </a:p>
          <a:p>
            <a:pPr>
              <a:lnSpc>
                <a:spcPct val="90000"/>
              </a:lnSpc>
            </a:pPr>
            <a:endParaRPr lang="en-US" sz="1000" cap="none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cap="none" dirty="0">
                <a:solidFill>
                  <a:schemeClr val="bg1"/>
                </a:solidFill>
                <a:latin typeface="+mn-lt"/>
                <a:cs typeface="+mn-cs"/>
              </a:rPr>
              <a:t>www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+mn-cs"/>
              </a:rPr>
              <a:t>.Th</a:t>
            </a:r>
            <a:r>
              <a:rPr lang="en-US" sz="2000" cap="none" dirty="0">
                <a:solidFill>
                  <a:schemeClr val="bg1"/>
                </a:solidFill>
                <a:latin typeface="+mn-lt"/>
                <a:cs typeface="+mn-cs"/>
              </a:rPr>
              <a:t>eLabLeaderCoach.com</a:t>
            </a:r>
          </a:p>
          <a:p>
            <a:pPr>
              <a:lnSpc>
                <a:spcPct val="90000"/>
              </a:lnSpc>
            </a:pPr>
            <a:endParaRPr lang="en-US" sz="1000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cap="none" dirty="0">
                <a:solidFill>
                  <a:schemeClr val="bg1"/>
                </a:solidFill>
                <a:latin typeface="+mn-lt"/>
                <a:cs typeface="+mn-cs"/>
              </a:rPr>
              <a:t>402-937-5499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23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050-70EA-5073-1294-4A96F0DE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Skills Needed To Be An Effective Negotiator</a:t>
            </a:r>
            <a:r>
              <a:rPr lang="en-US" sz="800" dirty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F12B8-37CB-A85F-90CC-E43E8FA0C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311" y="1586286"/>
            <a:ext cx="5602490" cy="4071910"/>
          </a:xfrm>
        </p:spPr>
        <p:txBody>
          <a:bodyPr/>
          <a:lstStyle/>
          <a:p>
            <a:r>
              <a:rPr lang="en-US" b="1" dirty="0">
                <a:solidFill>
                  <a:srgbClr val="3D8EAC"/>
                </a:solidFill>
              </a:rPr>
              <a:t>Expectation Management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Both sides have goals, you won’t meet them all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Balancing what you want against collaborating to reach an agreement</a:t>
            </a:r>
          </a:p>
          <a:p>
            <a:r>
              <a:rPr lang="en-US" b="1" dirty="0">
                <a:solidFill>
                  <a:srgbClr val="3D8EAC"/>
                </a:solidFill>
              </a:rPr>
              <a:t>Patience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Negotiations are time-consuming, often with offers, counter offers, renegotiation, etc.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Take your time to full evaluate terms and assess information so you don’t miss anything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4B28F8-B092-31D1-1112-D41DAC8666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3D8EAC"/>
                </a:solidFill>
              </a:rPr>
              <a:t>Value Creation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Creating win-win scenarios to add value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Suggest alternatives that don’t cost you anything but will benefit the other party</a:t>
            </a:r>
          </a:p>
          <a:p>
            <a:r>
              <a:rPr lang="en-US" b="1" dirty="0">
                <a:solidFill>
                  <a:srgbClr val="3D8EAC"/>
                </a:solidFill>
              </a:rPr>
              <a:t>Decision-making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Think quickly without over thinking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Decision fatigue or analysis paralysis will cause the negotiation to go nowhere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Don’t simply accept to escape the 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B7CDB-8C3A-9C8B-71A2-60B28D9CD963}"/>
              </a:ext>
            </a:extLst>
          </p:cNvPr>
          <p:cNvSpPr txBox="1"/>
          <p:nvPr/>
        </p:nvSpPr>
        <p:spPr>
          <a:xfrm>
            <a:off x="4516768" y="6480580"/>
            <a:ext cx="676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/>
              <a:t>10 Essential Negotiation Skills To Help You Get What You Want,</a:t>
            </a:r>
            <a:r>
              <a:rPr lang="en-US" dirty="0"/>
              <a:t> </a:t>
            </a:r>
            <a:r>
              <a:rPr lang="en-US" sz="1000" dirty="0"/>
              <a:t>Elizabeth Perry, ACC 7/11/2023 </a:t>
            </a:r>
            <a:r>
              <a:rPr lang="en-US" sz="1000" dirty="0" err="1"/>
              <a:t>BetterUp</a:t>
            </a:r>
            <a:r>
              <a:rPr lang="en-US" sz="1000" dirty="0"/>
              <a:t> Coaching</a:t>
            </a:r>
          </a:p>
        </p:txBody>
      </p:sp>
    </p:spTree>
    <p:extLst>
      <p:ext uri="{BB962C8B-B14F-4D97-AF65-F5344CB8AC3E}">
        <p14:creationId xmlns:p14="http://schemas.microsoft.com/office/powerpoint/2010/main" val="27368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050-70EA-5073-1294-4A96F0DE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Skills Needed To Be An Effective Negotiator</a:t>
            </a:r>
            <a:r>
              <a:rPr lang="en-US" sz="800" b="0" dirty="0"/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F12B8-37CB-A85F-90CC-E43E8FA0C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457" y="1690612"/>
            <a:ext cx="5555974" cy="4071910"/>
          </a:xfrm>
        </p:spPr>
        <p:txBody>
          <a:bodyPr/>
          <a:lstStyle/>
          <a:p>
            <a:r>
              <a:rPr lang="en-US" b="1" dirty="0">
                <a:solidFill>
                  <a:srgbClr val="3D8EAC"/>
                </a:solidFill>
              </a:rPr>
              <a:t>Emotional Intelligence</a:t>
            </a:r>
          </a:p>
          <a:p>
            <a:pPr lvl="1"/>
            <a:r>
              <a:rPr lang="en-US" sz="1800" dirty="0"/>
              <a:t>Emotions often come into play during negotiations</a:t>
            </a:r>
          </a:p>
          <a:p>
            <a:pPr lvl="1"/>
            <a:r>
              <a:rPr lang="en-US" sz="1800" dirty="0"/>
              <a:t>Channel your emotions productively so you can clearly evaluate how the other party feels</a:t>
            </a:r>
          </a:p>
          <a:p>
            <a:r>
              <a:rPr lang="en-US" b="1" dirty="0">
                <a:solidFill>
                  <a:srgbClr val="3D8EAC"/>
                </a:solidFill>
              </a:rPr>
              <a:t>Integrity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Negotiations require fairness, respect and integrity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You are developing a reputation and creating enduring relationships</a:t>
            </a:r>
          </a:p>
          <a:p>
            <a:endParaRPr lang="en-US" sz="2200" dirty="0"/>
          </a:p>
        </p:txBody>
      </p:sp>
      <p:pic>
        <p:nvPicPr>
          <p:cNvPr id="3" name="Content Placeholder 5" descr="Emotional Intelligent Diagram ">
            <a:extLst>
              <a:ext uri="{FF2B5EF4-FFF2-40B4-BE49-F238E27FC236}">
                <a16:creationId xmlns:a16="http://schemas.microsoft.com/office/drawing/2014/main" id="{B6975940-F17F-3F83-078D-B3B95E48F0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2674" y="1921565"/>
            <a:ext cx="6349265" cy="35714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0385E6-CD4C-A493-9D28-DF95CA16BE8F}"/>
              </a:ext>
            </a:extLst>
          </p:cNvPr>
          <p:cNvSpPr txBox="1"/>
          <p:nvPr/>
        </p:nvSpPr>
        <p:spPr>
          <a:xfrm>
            <a:off x="4516768" y="6480580"/>
            <a:ext cx="676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/>
              <a:t>10 Essential Negotiation Skills To Help You Get What You Want,</a:t>
            </a:r>
            <a:r>
              <a:rPr lang="en-US" dirty="0"/>
              <a:t> </a:t>
            </a:r>
            <a:r>
              <a:rPr lang="en-US" sz="1000" dirty="0"/>
              <a:t>Elizabeth Perry, ACC 7/11/2023 </a:t>
            </a:r>
            <a:r>
              <a:rPr lang="en-US" sz="1000" dirty="0" err="1"/>
              <a:t>BetterUp</a:t>
            </a:r>
            <a:r>
              <a:rPr lang="en-US" sz="1000" dirty="0"/>
              <a:t> Coaching</a:t>
            </a:r>
          </a:p>
        </p:txBody>
      </p:sp>
    </p:spTree>
    <p:extLst>
      <p:ext uri="{BB962C8B-B14F-4D97-AF65-F5344CB8AC3E}">
        <p14:creationId xmlns:p14="http://schemas.microsoft.com/office/powerpoint/2010/main" val="9292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1834-98F5-4ED9-B14D-5EF348E1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 (EQ)</a:t>
            </a:r>
          </a:p>
        </p:txBody>
      </p:sp>
      <p:pic>
        <p:nvPicPr>
          <p:cNvPr id="8" name="Picture 7" descr="emotional intelligence diagram ">
            <a:extLst>
              <a:ext uri="{FF2B5EF4-FFF2-40B4-BE49-F238E27FC236}">
                <a16:creationId xmlns:a16="http://schemas.microsoft.com/office/drawing/2014/main" id="{1B03560E-4D9E-4118-8FC9-987128F17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80327"/>
            <a:ext cx="9967884" cy="3641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F63B72-BED5-EA79-E423-87257FD08004}"/>
              </a:ext>
            </a:extLst>
          </p:cNvPr>
          <p:cNvSpPr txBox="1"/>
          <p:nvPr/>
        </p:nvSpPr>
        <p:spPr>
          <a:xfrm>
            <a:off x="6890789" y="6511639"/>
            <a:ext cx="4456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Emotional Intelligence 2.0</a:t>
            </a:r>
            <a:r>
              <a:rPr lang="en-US" sz="1200" dirty="0"/>
              <a:t>, Bradberry &amp; Greaves, </a:t>
            </a:r>
            <a:r>
              <a:rPr lang="en-US" sz="1200" dirty="0" err="1"/>
              <a:t>TalentSmart</a:t>
            </a:r>
            <a:r>
              <a:rPr lang="en-US" sz="1200" dirty="0"/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30851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406" y="-63678"/>
            <a:ext cx="7704667" cy="1752599"/>
          </a:xfrm>
        </p:spPr>
        <p:txBody>
          <a:bodyPr>
            <a:normAutofit/>
          </a:bodyPr>
          <a:lstStyle/>
          <a:p>
            <a:pPr algn="l"/>
            <a:r>
              <a:rPr lang="en-US" sz="4900" dirty="0"/>
              <a:t>Self Awareness</a:t>
            </a:r>
            <a:endParaRPr lang="en-US" dirty="0"/>
          </a:p>
        </p:txBody>
      </p:sp>
      <p:pic>
        <p:nvPicPr>
          <p:cNvPr id="8" name="Picture 7" descr="A picture containing clipart">
            <a:extLst>
              <a:ext uri="{FF2B5EF4-FFF2-40B4-BE49-F238E27FC236}">
                <a16:creationId xmlns:a16="http://schemas.microsoft.com/office/drawing/2014/main" id="{12252559-E510-4DDA-9B61-8A5574BA702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0963594" y="166705"/>
            <a:ext cx="1071961" cy="12849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266E-87B0-43A2-ADE8-70A0685CB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340" y="2054837"/>
            <a:ext cx="5323972" cy="4251262"/>
          </a:xfrm>
        </p:spPr>
        <p:txBody>
          <a:bodyPr>
            <a:normAutofit fontScale="55000" lnSpcReduction="20000"/>
          </a:bodyPr>
          <a:lstStyle/>
          <a:p>
            <a:r>
              <a:rPr lang="en-US" sz="3400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thyself!  Facing the truth requires honesty and takes courage</a:t>
            </a:r>
          </a:p>
          <a:p>
            <a:pPr lvl="1"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What are your core values?</a:t>
            </a:r>
          </a:p>
          <a:p>
            <a:pPr lvl="1"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What makes you happy, angry, sad, etc.</a:t>
            </a:r>
          </a:p>
          <a:p>
            <a:pPr lvl="1"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Find yourself in movies, books, and music</a:t>
            </a:r>
          </a:p>
          <a:p>
            <a:pPr lvl="1"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What are your emotional triggers?</a:t>
            </a:r>
          </a:p>
          <a:p>
            <a:pPr lvl="1"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Ask someone you trust – feedback is a gift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3916E3-14E9-4B93-A4DA-13CA33115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7172" y="2049736"/>
            <a:ext cx="5935488" cy="4229412"/>
          </a:xfrm>
        </p:spPr>
        <p:txBody>
          <a:bodyPr>
            <a:normAutofit fontScale="55000" lnSpcReduction="20000"/>
          </a:bodyPr>
          <a:lstStyle/>
          <a:p>
            <a:r>
              <a:rPr lang="en-US" sz="3400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build more self-awareness</a:t>
            </a:r>
          </a:p>
          <a:p>
            <a:pPr lvl="1">
              <a:lnSpc>
                <a:spcPct val="16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Stop believing your emotions are either good or bad - Suspend all judgement</a:t>
            </a:r>
          </a:p>
          <a:p>
            <a:pPr lvl="1">
              <a:lnSpc>
                <a:spcPct val="16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Keep a journal to track your emotions so you can learn where your triggers are</a:t>
            </a:r>
          </a:p>
          <a:p>
            <a:pPr lvl="1">
              <a:lnSpc>
                <a:spcPct val="16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Embrace the pain, don’t run away from it.  Feel it and ask why?</a:t>
            </a:r>
          </a:p>
          <a:p>
            <a:pPr lvl="1">
              <a:lnSpc>
                <a:spcPct val="16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Spend time in reflection to define your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15A78-1200-4664-B0BE-0AAAF47F7E28}"/>
              </a:ext>
            </a:extLst>
          </p:cNvPr>
          <p:cNvSpPr txBox="1"/>
          <p:nvPr/>
        </p:nvSpPr>
        <p:spPr>
          <a:xfrm>
            <a:off x="7063066" y="6501463"/>
            <a:ext cx="4456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Emotional Intelligence 2.0</a:t>
            </a:r>
            <a:r>
              <a:rPr lang="en-US" sz="1200" dirty="0"/>
              <a:t>, Bradberry &amp; Greaves, </a:t>
            </a:r>
            <a:r>
              <a:rPr lang="en-US" sz="1200" dirty="0" err="1"/>
              <a:t>TalentSmart</a:t>
            </a:r>
            <a:r>
              <a:rPr lang="en-US" sz="1200" dirty="0"/>
              <a:t>, 2009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314" y="-24583"/>
            <a:ext cx="7704667" cy="1752599"/>
          </a:xfrm>
        </p:spPr>
        <p:txBody>
          <a:bodyPr>
            <a:normAutofit/>
          </a:bodyPr>
          <a:lstStyle/>
          <a:p>
            <a:pPr algn="l"/>
            <a:r>
              <a:rPr lang="en-US" sz="4900" dirty="0"/>
              <a:t>Self Management</a:t>
            </a:r>
            <a:endParaRPr lang="en-US" dirty="0"/>
          </a:p>
        </p:txBody>
      </p:sp>
      <p:pic>
        <p:nvPicPr>
          <p:cNvPr id="9" name="Content Placeholder 6" descr="A clipart image on self-management ">
            <a:extLst>
              <a:ext uri="{FF2B5EF4-FFF2-40B4-BE49-F238E27FC236}">
                <a16:creationId xmlns:a16="http://schemas.microsoft.com/office/drawing/2014/main" id="{565C585F-15C3-4D94-AB9F-248ACB0D4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959" y="254360"/>
            <a:ext cx="1147071" cy="115381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266E-87B0-43A2-ADE8-70A0685CB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478" y="2016402"/>
            <a:ext cx="6037504" cy="425126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a choice!  Manage your emotions, so they don’t manage you</a:t>
            </a:r>
            <a:endParaRPr lang="en-US" sz="800" b="1" dirty="0">
              <a:solidFill>
                <a:srgbClr val="3D8E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emotional triggers?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Physical symptoms of emotional hijacking</a:t>
            </a:r>
          </a:p>
          <a:p>
            <a:pPr lvl="1">
              <a:lnSpc>
                <a:spcPct val="15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How do you know when someone is violating one of your values?</a:t>
            </a:r>
          </a:p>
          <a:p>
            <a:pPr lvl="1">
              <a:lnSpc>
                <a:spcPct val="15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By exercising self-control, you get out of your own way to ensure success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3916E3-14E9-4B93-A4DA-13CA33115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707" y="2016402"/>
            <a:ext cx="5071667" cy="447338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3D8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build more self-management</a:t>
            </a:r>
            <a:endParaRPr lang="en-US" sz="800" b="1" dirty="0">
              <a:solidFill>
                <a:srgbClr val="3D8E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Keep a gratitude journal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Smile and laugh more</a:t>
            </a:r>
          </a:p>
          <a:p>
            <a:pPr lvl="1">
              <a:lnSpc>
                <a:spcPct val="15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Put yourself in time-out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recovery</a:t>
            </a:r>
          </a:p>
          <a:p>
            <a:pPr lvl="1">
              <a:lnSpc>
                <a:spcPct val="15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Practice good self-care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your sleeping, eating habits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Breathe more deeply</a:t>
            </a:r>
          </a:p>
          <a:p>
            <a:pPr lvl="1">
              <a:lnSpc>
                <a:spcPct val="15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Visualize success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672AF-FBA3-478B-8742-A34524B7B87B}"/>
              </a:ext>
            </a:extLst>
          </p:cNvPr>
          <p:cNvSpPr txBox="1"/>
          <p:nvPr/>
        </p:nvSpPr>
        <p:spPr>
          <a:xfrm>
            <a:off x="6890789" y="6511639"/>
            <a:ext cx="4456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Emotional Intelligence 2.0</a:t>
            </a:r>
            <a:r>
              <a:rPr lang="en-US" sz="1200" dirty="0"/>
              <a:t>, Bradberry &amp; Greaves, </a:t>
            </a:r>
            <a:r>
              <a:rPr lang="en-US" sz="1200" dirty="0" err="1"/>
              <a:t>TalentSmart</a:t>
            </a:r>
            <a:r>
              <a:rPr lang="en-US" sz="1200" dirty="0"/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10486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5-240065-JP_Education_KnowledgeLab_PPT Template2024 (1)</Template>
  <TotalTime>505</TotalTime>
  <Words>4308</Words>
  <Application>Microsoft Office PowerPoint</Application>
  <PresentationFormat>Widescreen</PresentationFormat>
  <Paragraphs>489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Arial Bold</vt:lpstr>
      <vt:lpstr>Calibri</vt:lpstr>
      <vt:lpstr>Helvetica Neue LT Std 55 Roman</vt:lpstr>
      <vt:lpstr>Helvetica Neue LT Std 75</vt:lpstr>
      <vt:lpstr>Wingdings</vt:lpstr>
      <vt:lpstr>Wingdings 3</vt:lpstr>
      <vt:lpstr>23-210340-MT_Executive_Board Meeting_Volunteer Program [54]  -  Read-Only</vt:lpstr>
      <vt:lpstr>Mastering the Art of Negotiation In The Laboratory To Influence Outcomes</vt:lpstr>
      <vt:lpstr>Objectives</vt:lpstr>
      <vt:lpstr>Why Are Negotiation Skills Important</vt:lpstr>
      <vt:lpstr>10 Skills Needed To Be An Effective Negotiator</vt:lpstr>
      <vt:lpstr>10 Skills Needed To Be An Effective Negotiator1</vt:lpstr>
      <vt:lpstr>10 Skills Needed To Be An Effective Negotiator2</vt:lpstr>
      <vt:lpstr>Emotional Intelligence (EQ)</vt:lpstr>
      <vt:lpstr>Self Awareness</vt:lpstr>
      <vt:lpstr>Self Management</vt:lpstr>
      <vt:lpstr>Social Awareness</vt:lpstr>
      <vt:lpstr>Relationship Management</vt:lpstr>
      <vt:lpstr>Emotional Intelligence in Negotiations</vt:lpstr>
      <vt:lpstr>The Good News:   You can improve your Emotional Intelligence!</vt:lpstr>
      <vt:lpstr>Important Terms For Negotiations</vt:lpstr>
      <vt:lpstr>Important Terms For Negotiations1</vt:lpstr>
      <vt:lpstr>Important Terms For Negotiations2</vt:lpstr>
      <vt:lpstr>Simple Seller / Buyer Negotiation</vt:lpstr>
      <vt:lpstr>1:1 Negotiation:  Who Should Make The First Offer?</vt:lpstr>
      <vt:lpstr>Simple Seller / Buyer Negotiation1</vt:lpstr>
      <vt:lpstr>“Nothing in this world is good or bad but thinking makes it so”  ~ William Shakespeare </vt:lpstr>
      <vt:lpstr>What Happens To Our Emotions In Conversation?</vt:lpstr>
      <vt:lpstr>What Happens In the GAP?</vt:lpstr>
      <vt:lpstr>Some Common Stories We Tell Ourselves</vt:lpstr>
      <vt:lpstr>What Is Happening = Amygdala Hijacking!</vt:lpstr>
      <vt:lpstr>Be Ready For Crucial Conversations</vt:lpstr>
      <vt:lpstr>When Safety is Lost: The Pool Of Shared Meaning</vt:lpstr>
      <vt:lpstr>Conversational Intelligence In Negotiations</vt:lpstr>
      <vt:lpstr>What To Do If You Think Your Opponent Is Dishonest</vt:lpstr>
      <vt:lpstr>Breakthrough Negotiation</vt:lpstr>
      <vt:lpstr>Breakthrough Negotiation2</vt:lpstr>
      <vt:lpstr>Breakthrough Negotiation3</vt:lpstr>
      <vt:lpstr>Breakthrough Negotiation4</vt:lpstr>
      <vt:lpstr>Breakthrough Negotiation5</vt:lpstr>
      <vt:lpstr>Breakthrough Negotiation6</vt:lpstr>
      <vt:lpstr>Steps To Follow in Negotiations</vt:lpstr>
      <vt:lpstr>Steps To Follow in Negotiations1</vt:lpstr>
      <vt:lpstr>You Have Three Brains – Use Them!</vt:lpstr>
      <vt:lpstr>Tips for Successful Negotiations</vt:lpstr>
      <vt:lpstr>Tips for Successful Negotiations2</vt:lpstr>
      <vt:lpstr>Tips for Successful Negotiations3</vt:lpstr>
      <vt:lpstr>Tips for Successful Negotiations4</vt:lpstr>
      <vt:lpstr>Objectives1</vt:lpstr>
      <vt:lpstr>Patty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the Art of Negotiation In The Laboratory To Influence Outcomes</dc:title>
  <dc:creator>Eschliman, Patty J</dc:creator>
  <cp:lastModifiedBy>Jackson, Danielle</cp:lastModifiedBy>
  <cp:revision>37</cp:revision>
  <cp:lastPrinted>2020-12-01T20:10:17Z</cp:lastPrinted>
  <dcterms:created xsi:type="dcterms:W3CDTF">2020-12-01T18:45:16Z</dcterms:created>
  <dcterms:modified xsi:type="dcterms:W3CDTF">2024-05-13T15:32:04Z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-1345627450</vt:i4>
  </property>
  <property fmtid="{D5CDD505-2E9C-101B-9397-08002B2CF9AE}" pid="3" name="_NewReviewCycle">
    <vt:lpwstr/>
  </property>
  <property fmtid="{D5CDD505-2E9C-101B-9397-08002B2CF9AE}" pid="4" name="_EmailSubject">
    <vt:lpwstr>Negotiation Presentation</vt:lpwstr>
  </property>
  <property fmtid="{D5CDD505-2E9C-101B-9397-08002B2CF9AE}" pid="5" name="_AuthorEmail">
    <vt:lpwstr>peschliman@wmmc.com</vt:lpwstr>
  </property>
  <property fmtid="{D5CDD505-2E9C-101B-9397-08002B2CF9AE}" pid="6" name="_AuthorEmailDisplayName">
    <vt:lpwstr>Patty Eschliman</vt:lpwstr>
  </property>
  <property fmtid="{D5CDD505-2E9C-101B-9397-08002B2CF9AE}" pid="7" name="_PreviousAdHocReviewCycleID">
    <vt:i4>-1345627450</vt:i4>
  </property>
</Properties>
</file>