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9"/>
  </p:notesMasterIdLst>
  <p:sldIdLst>
    <p:sldId id="314" r:id="rId2"/>
    <p:sldId id="315" r:id="rId3"/>
    <p:sldId id="316" r:id="rId4"/>
    <p:sldId id="317" r:id="rId5"/>
    <p:sldId id="318" r:id="rId6"/>
    <p:sldId id="319" r:id="rId7"/>
    <p:sldId id="320" r:id="rId8"/>
    <p:sldId id="321" r:id="rId9"/>
    <p:sldId id="322" r:id="rId10"/>
    <p:sldId id="323" r:id="rId11"/>
    <p:sldId id="324" r:id="rId12"/>
    <p:sldId id="325" r:id="rId13"/>
    <p:sldId id="326" r:id="rId14"/>
    <p:sldId id="327" r:id="rId15"/>
    <p:sldId id="328" r:id="rId16"/>
    <p:sldId id="329" r:id="rId17"/>
    <p:sldId id="330" r:id="rId18"/>
    <p:sldId id="331" r:id="rId19"/>
    <p:sldId id="332" r:id="rId20"/>
    <p:sldId id="333" r:id="rId21"/>
    <p:sldId id="334" r:id="rId22"/>
    <p:sldId id="344" r:id="rId23"/>
    <p:sldId id="336" r:id="rId24"/>
    <p:sldId id="337" r:id="rId25"/>
    <p:sldId id="338" r:id="rId26"/>
    <p:sldId id="339" r:id="rId27"/>
    <p:sldId id="340" r:id="rId2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Intro" id="{73AFD9C9-F165-3B40-9F47-9B627A279374}">
          <p14:sldIdLst>
            <p14:sldId id="314"/>
            <p14:sldId id="315"/>
            <p14:sldId id="316"/>
            <p14:sldId id="317"/>
            <p14:sldId id="318"/>
            <p14:sldId id="319"/>
            <p14:sldId id="320"/>
            <p14:sldId id="321"/>
            <p14:sldId id="322"/>
            <p14:sldId id="323"/>
            <p14:sldId id="324"/>
            <p14:sldId id="325"/>
            <p14:sldId id="326"/>
            <p14:sldId id="327"/>
            <p14:sldId id="328"/>
            <p14:sldId id="329"/>
            <p14:sldId id="330"/>
            <p14:sldId id="331"/>
            <p14:sldId id="332"/>
            <p14:sldId id="333"/>
            <p14:sldId id="334"/>
            <p14:sldId id="344"/>
            <p14:sldId id="336"/>
            <p14:sldId id="337"/>
            <p14:sldId id="338"/>
            <p14:sldId id="339"/>
            <p14:sldId id="340"/>
          </p14:sldIdLst>
        </p14:section>
      </p14:sectionLst>
    </p:ex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91" roundtripDataSignature="AMtx7mhz/bqDFFk1kvD5oOglXiv3RYY/q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SCP Center for Global Health" initials="" lastIdx="13" clrIdx="0"/>
  <p:cmAuthor id="1" name="Aaron Odegard" initials=""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40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48"/>
    <p:restoredTop sz="94694"/>
  </p:normalViewPr>
  <p:slideViewPr>
    <p:cSldViewPr snapToGrid="0">
      <p:cViewPr>
        <p:scale>
          <a:sx n="80" d="100"/>
          <a:sy n="80" d="100"/>
        </p:scale>
        <p:origin x="-1038" y="29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9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91" Type="http://customschemas.google.com/relationships/presentationmetadata" Target="metadata"/><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9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8" Type="http://schemas.openxmlformats.org/officeDocument/2006/relationships/slide" Target="slides/slide7.xml"/><Relationship Id="rId9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673B84-17E7-D24F-969A-565CAFE0F145}" type="doc">
      <dgm:prSet loTypeId="urn:microsoft.com/office/officeart/2005/8/layout/hList6" loCatId="list" qsTypeId="urn:microsoft.com/office/officeart/2005/8/quickstyle/simple1" qsCatId="simple" csTypeId="urn:microsoft.com/office/officeart/2005/8/colors/accent1_5" csCatId="accent1" phldr="1"/>
      <dgm:spPr/>
      <dgm:t>
        <a:bodyPr/>
        <a:lstStyle/>
        <a:p>
          <a:endParaRPr lang="en-US"/>
        </a:p>
      </dgm:t>
    </dgm:pt>
    <dgm:pt modelId="{CB738C68-ECA4-2542-94A3-410C782C8C78}">
      <dgm:prSet/>
      <dgm:spPr/>
      <dgm:t>
        <a:bodyPr/>
        <a:lstStyle/>
        <a:p>
          <a:r>
            <a:rPr lang="en-US" b="1" i="0" dirty="0"/>
            <a:t>Identifying priorities</a:t>
          </a:r>
          <a:endParaRPr lang="en-US" b="1" dirty="0"/>
        </a:p>
      </dgm:t>
    </dgm:pt>
    <dgm:pt modelId="{6F39040B-5FF5-4441-8CDC-D8E2A6DBB5E1}" type="parTrans" cxnId="{8F93DAF3-AB12-8B48-9ADB-F57725275410}">
      <dgm:prSet/>
      <dgm:spPr/>
      <dgm:t>
        <a:bodyPr/>
        <a:lstStyle/>
        <a:p>
          <a:endParaRPr lang="en-US"/>
        </a:p>
      </dgm:t>
    </dgm:pt>
    <dgm:pt modelId="{C7F17C72-F29E-8240-A138-F78A3A2EDA2B}" type="sibTrans" cxnId="{8F93DAF3-AB12-8B48-9ADB-F57725275410}">
      <dgm:prSet/>
      <dgm:spPr/>
      <dgm:t>
        <a:bodyPr/>
        <a:lstStyle/>
        <a:p>
          <a:endParaRPr lang="en-US"/>
        </a:p>
      </dgm:t>
    </dgm:pt>
    <dgm:pt modelId="{EFF2F845-22BF-B84D-8488-58666803C88A}">
      <dgm:prSet/>
      <dgm:spPr/>
      <dgm:t>
        <a:bodyPr/>
        <a:lstStyle/>
        <a:p>
          <a:r>
            <a:rPr lang="en-US" b="1" i="0" dirty="0"/>
            <a:t>Using </a:t>
          </a:r>
          <a:br>
            <a:rPr lang="en-US" b="1" i="0" dirty="0"/>
          </a:br>
          <a:r>
            <a:rPr lang="en-US" b="1" i="0" dirty="0"/>
            <a:t>creativity</a:t>
          </a:r>
          <a:endParaRPr lang="en-US" b="1" dirty="0"/>
        </a:p>
      </dgm:t>
    </dgm:pt>
    <dgm:pt modelId="{338A4E4E-C9D3-BA45-8FA8-E61173BA17C9}" type="parTrans" cxnId="{77975B02-E618-FE4E-9D2A-ACF511E8D819}">
      <dgm:prSet/>
      <dgm:spPr/>
      <dgm:t>
        <a:bodyPr/>
        <a:lstStyle/>
        <a:p>
          <a:endParaRPr lang="en-US"/>
        </a:p>
      </dgm:t>
    </dgm:pt>
    <dgm:pt modelId="{B099661E-3D03-A34E-9BF8-0AB06D5C83C6}" type="sibTrans" cxnId="{77975B02-E618-FE4E-9D2A-ACF511E8D819}">
      <dgm:prSet/>
      <dgm:spPr/>
      <dgm:t>
        <a:bodyPr/>
        <a:lstStyle/>
        <a:p>
          <a:endParaRPr lang="en-US"/>
        </a:p>
      </dgm:t>
    </dgm:pt>
    <dgm:pt modelId="{FC80C430-C63D-A84A-9943-874CB0534722}">
      <dgm:prSet/>
      <dgm:spPr/>
      <dgm:t>
        <a:bodyPr/>
        <a:lstStyle/>
        <a:p>
          <a:r>
            <a:rPr lang="en-US" b="1" i="0" dirty="0"/>
            <a:t>Setting long term objectives to improve performance</a:t>
          </a:r>
          <a:endParaRPr lang="en-US" b="1" dirty="0"/>
        </a:p>
      </dgm:t>
    </dgm:pt>
    <dgm:pt modelId="{84BD2A03-E53D-604F-8A32-32970489E4AC}" type="parTrans" cxnId="{EB419F64-28CE-EF49-B53B-12925A00467C}">
      <dgm:prSet/>
      <dgm:spPr/>
      <dgm:t>
        <a:bodyPr/>
        <a:lstStyle/>
        <a:p>
          <a:endParaRPr lang="en-US"/>
        </a:p>
      </dgm:t>
    </dgm:pt>
    <dgm:pt modelId="{03A56B7C-567A-4E4E-9DE5-3E3B8F6E69F5}" type="sibTrans" cxnId="{EB419F64-28CE-EF49-B53B-12925A00467C}">
      <dgm:prSet/>
      <dgm:spPr/>
      <dgm:t>
        <a:bodyPr/>
        <a:lstStyle/>
        <a:p>
          <a:endParaRPr lang="en-US"/>
        </a:p>
      </dgm:t>
    </dgm:pt>
    <dgm:pt modelId="{65434B3D-D947-4F44-AD79-52FE995AFFD1}">
      <dgm:prSet/>
      <dgm:spPr/>
      <dgm:t>
        <a:bodyPr/>
        <a:lstStyle/>
        <a:p>
          <a:r>
            <a:rPr lang="en-US" b="1" i="0" dirty="0"/>
            <a:t>Generating options</a:t>
          </a:r>
          <a:endParaRPr lang="en-US" b="1" dirty="0"/>
        </a:p>
      </dgm:t>
    </dgm:pt>
    <dgm:pt modelId="{04C49A62-6CB4-F941-9257-C99BF0D5B9D1}" type="parTrans" cxnId="{7709A9CA-FCD7-2844-9F95-54B5F30488BB}">
      <dgm:prSet/>
      <dgm:spPr/>
      <dgm:t>
        <a:bodyPr/>
        <a:lstStyle/>
        <a:p>
          <a:endParaRPr lang="en-US"/>
        </a:p>
      </dgm:t>
    </dgm:pt>
    <dgm:pt modelId="{4627BD90-A951-FF4D-9725-1443849756F8}" type="sibTrans" cxnId="{7709A9CA-FCD7-2844-9F95-54B5F30488BB}">
      <dgm:prSet/>
      <dgm:spPr/>
      <dgm:t>
        <a:bodyPr/>
        <a:lstStyle/>
        <a:p>
          <a:endParaRPr lang="en-US"/>
        </a:p>
      </dgm:t>
    </dgm:pt>
    <dgm:pt modelId="{E6A19868-B2A4-6841-B678-8BAF0B2179A4}">
      <dgm:prSet/>
      <dgm:spPr/>
      <dgm:t>
        <a:bodyPr/>
        <a:lstStyle/>
        <a:p>
          <a:r>
            <a:rPr lang="en-US" b="1" i="0" dirty="0"/>
            <a:t>Evaluating and deciding on strategies</a:t>
          </a:r>
          <a:endParaRPr lang="en-US" b="1" dirty="0"/>
        </a:p>
      </dgm:t>
    </dgm:pt>
    <dgm:pt modelId="{700A605C-304B-F440-8205-43824582E330}" type="parTrans" cxnId="{0E6E9E4C-713F-6342-B0CE-D53D7190984D}">
      <dgm:prSet/>
      <dgm:spPr/>
      <dgm:t>
        <a:bodyPr/>
        <a:lstStyle/>
        <a:p>
          <a:endParaRPr lang="en-US"/>
        </a:p>
      </dgm:t>
    </dgm:pt>
    <dgm:pt modelId="{225ABAC0-F84D-4D4B-8427-031E3E7FBC82}" type="sibTrans" cxnId="{0E6E9E4C-713F-6342-B0CE-D53D7190984D}">
      <dgm:prSet/>
      <dgm:spPr/>
      <dgm:t>
        <a:bodyPr/>
        <a:lstStyle/>
        <a:p>
          <a:endParaRPr lang="en-US"/>
        </a:p>
      </dgm:t>
    </dgm:pt>
    <dgm:pt modelId="{1F43E6B4-E5D3-1149-BA7E-AAE88F88A08F}">
      <dgm:prSet/>
      <dgm:spPr/>
      <dgm:t>
        <a:bodyPr/>
        <a:lstStyle/>
        <a:p>
          <a:r>
            <a:rPr lang="en-US" b="1" i="0" dirty="0"/>
            <a:t>Defining a monitoring process for implementation</a:t>
          </a:r>
          <a:endParaRPr lang="en-US" b="1" dirty="0"/>
        </a:p>
      </dgm:t>
    </dgm:pt>
    <dgm:pt modelId="{7955B346-68EB-474D-BE06-4E6A5EA7F1DB}" type="parTrans" cxnId="{23211269-08AC-D848-8298-789C05D2CEA5}">
      <dgm:prSet/>
      <dgm:spPr/>
      <dgm:t>
        <a:bodyPr/>
        <a:lstStyle/>
        <a:p>
          <a:endParaRPr lang="en-US"/>
        </a:p>
      </dgm:t>
    </dgm:pt>
    <dgm:pt modelId="{22B88166-2895-2A44-B741-FB4EB4150C01}" type="sibTrans" cxnId="{23211269-08AC-D848-8298-789C05D2CEA5}">
      <dgm:prSet/>
      <dgm:spPr/>
      <dgm:t>
        <a:bodyPr/>
        <a:lstStyle/>
        <a:p>
          <a:endParaRPr lang="en-US"/>
        </a:p>
      </dgm:t>
    </dgm:pt>
    <dgm:pt modelId="{0F058F28-B1A0-4A44-8083-EA1D8EE3C65A}" type="pres">
      <dgm:prSet presAssocID="{EA673B84-17E7-D24F-969A-565CAFE0F145}" presName="Name0" presStyleCnt="0">
        <dgm:presLayoutVars>
          <dgm:dir/>
          <dgm:resizeHandles val="exact"/>
        </dgm:presLayoutVars>
      </dgm:prSet>
      <dgm:spPr/>
    </dgm:pt>
    <dgm:pt modelId="{BEDD7DCC-9B25-DA43-AFF7-300076F1C3F2}" type="pres">
      <dgm:prSet presAssocID="{CB738C68-ECA4-2542-94A3-410C782C8C78}" presName="node" presStyleLbl="node1" presStyleIdx="0" presStyleCnt="6">
        <dgm:presLayoutVars>
          <dgm:bulletEnabled val="1"/>
        </dgm:presLayoutVars>
      </dgm:prSet>
      <dgm:spPr/>
    </dgm:pt>
    <dgm:pt modelId="{93F48AB7-89C3-EB48-B22C-D2F0BDC25230}" type="pres">
      <dgm:prSet presAssocID="{C7F17C72-F29E-8240-A138-F78A3A2EDA2B}" presName="sibTrans" presStyleCnt="0"/>
      <dgm:spPr/>
    </dgm:pt>
    <dgm:pt modelId="{61C05EC0-F124-7347-930E-138617684601}" type="pres">
      <dgm:prSet presAssocID="{EFF2F845-22BF-B84D-8488-58666803C88A}" presName="node" presStyleLbl="node1" presStyleIdx="1" presStyleCnt="6">
        <dgm:presLayoutVars>
          <dgm:bulletEnabled val="1"/>
        </dgm:presLayoutVars>
      </dgm:prSet>
      <dgm:spPr/>
    </dgm:pt>
    <dgm:pt modelId="{9C0AF37B-D212-114A-9BB5-5CB72D69A1CF}" type="pres">
      <dgm:prSet presAssocID="{B099661E-3D03-A34E-9BF8-0AB06D5C83C6}" presName="sibTrans" presStyleCnt="0"/>
      <dgm:spPr/>
    </dgm:pt>
    <dgm:pt modelId="{B42A3A86-6D14-6941-A4B4-1FE830CA4907}" type="pres">
      <dgm:prSet presAssocID="{FC80C430-C63D-A84A-9943-874CB0534722}" presName="node" presStyleLbl="node1" presStyleIdx="2" presStyleCnt="6">
        <dgm:presLayoutVars>
          <dgm:bulletEnabled val="1"/>
        </dgm:presLayoutVars>
      </dgm:prSet>
      <dgm:spPr/>
    </dgm:pt>
    <dgm:pt modelId="{C8C318A1-6862-474B-ACE9-F805B5A9E085}" type="pres">
      <dgm:prSet presAssocID="{03A56B7C-567A-4E4E-9DE5-3E3B8F6E69F5}" presName="sibTrans" presStyleCnt="0"/>
      <dgm:spPr/>
    </dgm:pt>
    <dgm:pt modelId="{AA5B83D2-E181-CF48-ABC7-42E7296F081D}" type="pres">
      <dgm:prSet presAssocID="{65434B3D-D947-4F44-AD79-52FE995AFFD1}" presName="node" presStyleLbl="node1" presStyleIdx="3" presStyleCnt="6">
        <dgm:presLayoutVars>
          <dgm:bulletEnabled val="1"/>
        </dgm:presLayoutVars>
      </dgm:prSet>
      <dgm:spPr/>
    </dgm:pt>
    <dgm:pt modelId="{8B3920C2-DC26-494C-B430-1E8C10B5D40D}" type="pres">
      <dgm:prSet presAssocID="{4627BD90-A951-FF4D-9725-1443849756F8}" presName="sibTrans" presStyleCnt="0"/>
      <dgm:spPr/>
    </dgm:pt>
    <dgm:pt modelId="{31E3ECF4-51F2-A847-ABFB-094C4356D75D}" type="pres">
      <dgm:prSet presAssocID="{E6A19868-B2A4-6841-B678-8BAF0B2179A4}" presName="node" presStyleLbl="node1" presStyleIdx="4" presStyleCnt="6">
        <dgm:presLayoutVars>
          <dgm:bulletEnabled val="1"/>
        </dgm:presLayoutVars>
      </dgm:prSet>
      <dgm:spPr/>
    </dgm:pt>
    <dgm:pt modelId="{26FBDDA2-1F6D-D948-9490-F99BA24FA703}" type="pres">
      <dgm:prSet presAssocID="{225ABAC0-F84D-4D4B-8427-031E3E7FBC82}" presName="sibTrans" presStyleCnt="0"/>
      <dgm:spPr/>
    </dgm:pt>
    <dgm:pt modelId="{8FFE380D-2D20-5E4E-BF5A-D4BBF0512DFF}" type="pres">
      <dgm:prSet presAssocID="{1F43E6B4-E5D3-1149-BA7E-AAE88F88A08F}" presName="node" presStyleLbl="node1" presStyleIdx="5" presStyleCnt="6">
        <dgm:presLayoutVars>
          <dgm:bulletEnabled val="1"/>
        </dgm:presLayoutVars>
      </dgm:prSet>
      <dgm:spPr/>
    </dgm:pt>
  </dgm:ptLst>
  <dgm:cxnLst>
    <dgm:cxn modelId="{77975B02-E618-FE4E-9D2A-ACF511E8D819}" srcId="{EA673B84-17E7-D24F-969A-565CAFE0F145}" destId="{EFF2F845-22BF-B84D-8488-58666803C88A}" srcOrd="1" destOrd="0" parTransId="{338A4E4E-C9D3-BA45-8FA8-E61173BA17C9}" sibTransId="{B099661E-3D03-A34E-9BF8-0AB06D5C83C6}"/>
    <dgm:cxn modelId="{AED18003-A24B-E844-8A84-AEB04198C32D}" type="presOf" srcId="{65434B3D-D947-4F44-AD79-52FE995AFFD1}" destId="{AA5B83D2-E181-CF48-ABC7-42E7296F081D}" srcOrd="0" destOrd="0" presId="urn:microsoft.com/office/officeart/2005/8/layout/hList6"/>
    <dgm:cxn modelId="{E477942C-5126-4E46-A896-12DF5EE58B7C}" type="presOf" srcId="{EA673B84-17E7-D24F-969A-565CAFE0F145}" destId="{0F058F28-B1A0-4A44-8083-EA1D8EE3C65A}" srcOrd="0" destOrd="0" presId="urn:microsoft.com/office/officeart/2005/8/layout/hList6"/>
    <dgm:cxn modelId="{0FE5545E-1079-C042-95BC-9124C60447B9}" type="presOf" srcId="{CB738C68-ECA4-2542-94A3-410C782C8C78}" destId="{BEDD7DCC-9B25-DA43-AFF7-300076F1C3F2}" srcOrd="0" destOrd="0" presId="urn:microsoft.com/office/officeart/2005/8/layout/hList6"/>
    <dgm:cxn modelId="{EB419F64-28CE-EF49-B53B-12925A00467C}" srcId="{EA673B84-17E7-D24F-969A-565CAFE0F145}" destId="{FC80C430-C63D-A84A-9943-874CB0534722}" srcOrd="2" destOrd="0" parTransId="{84BD2A03-E53D-604F-8A32-32970489E4AC}" sibTransId="{03A56B7C-567A-4E4E-9DE5-3E3B8F6E69F5}"/>
    <dgm:cxn modelId="{C57E9066-1E3F-0844-8EF7-AE68CF7882BA}" type="presOf" srcId="{E6A19868-B2A4-6841-B678-8BAF0B2179A4}" destId="{31E3ECF4-51F2-A847-ABFB-094C4356D75D}" srcOrd="0" destOrd="0" presId="urn:microsoft.com/office/officeart/2005/8/layout/hList6"/>
    <dgm:cxn modelId="{23211269-08AC-D848-8298-789C05D2CEA5}" srcId="{EA673B84-17E7-D24F-969A-565CAFE0F145}" destId="{1F43E6B4-E5D3-1149-BA7E-AAE88F88A08F}" srcOrd="5" destOrd="0" parTransId="{7955B346-68EB-474D-BE06-4E6A5EA7F1DB}" sibTransId="{22B88166-2895-2A44-B741-FB4EB4150C01}"/>
    <dgm:cxn modelId="{0E6E9E4C-713F-6342-B0CE-D53D7190984D}" srcId="{EA673B84-17E7-D24F-969A-565CAFE0F145}" destId="{E6A19868-B2A4-6841-B678-8BAF0B2179A4}" srcOrd="4" destOrd="0" parTransId="{700A605C-304B-F440-8205-43824582E330}" sibTransId="{225ABAC0-F84D-4D4B-8427-031E3E7FBC82}"/>
    <dgm:cxn modelId="{DF7D08A5-A627-5442-82FF-95678C83AA0B}" type="presOf" srcId="{EFF2F845-22BF-B84D-8488-58666803C88A}" destId="{61C05EC0-F124-7347-930E-138617684601}" srcOrd="0" destOrd="0" presId="urn:microsoft.com/office/officeart/2005/8/layout/hList6"/>
    <dgm:cxn modelId="{298AB9AE-C9DF-C94C-A8DF-36FA9676BC7A}" type="presOf" srcId="{FC80C430-C63D-A84A-9943-874CB0534722}" destId="{B42A3A86-6D14-6941-A4B4-1FE830CA4907}" srcOrd="0" destOrd="0" presId="urn:microsoft.com/office/officeart/2005/8/layout/hList6"/>
    <dgm:cxn modelId="{7709A9CA-FCD7-2844-9F95-54B5F30488BB}" srcId="{EA673B84-17E7-D24F-969A-565CAFE0F145}" destId="{65434B3D-D947-4F44-AD79-52FE995AFFD1}" srcOrd="3" destOrd="0" parTransId="{04C49A62-6CB4-F941-9257-C99BF0D5B9D1}" sibTransId="{4627BD90-A951-FF4D-9725-1443849756F8}"/>
    <dgm:cxn modelId="{8F93DAF3-AB12-8B48-9ADB-F57725275410}" srcId="{EA673B84-17E7-D24F-969A-565CAFE0F145}" destId="{CB738C68-ECA4-2542-94A3-410C782C8C78}" srcOrd="0" destOrd="0" parTransId="{6F39040B-5FF5-4441-8CDC-D8E2A6DBB5E1}" sibTransId="{C7F17C72-F29E-8240-A138-F78A3A2EDA2B}"/>
    <dgm:cxn modelId="{F87494F8-99F2-334E-A0E4-54E618D8A0C8}" type="presOf" srcId="{1F43E6B4-E5D3-1149-BA7E-AAE88F88A08F}" destId="{8FFE380D-2D20-5E4E-BF5A-D4BBF0512DFF}" srcOrd="0" destOrd="0" presId="urn:microsoft.com/office/officeart/2005/8/layout/hList6"/>
    <dgm:cxn modelId="{5FFF9DA6-B68A-244B-B55D-3257717DD2F9}" type="presParOf" srcId="{0F058F28-B1A0-4A44-8083-EA1D8EE3C65A}" destId="{BEDD7DCC-9B25-DA43-AFF7-300076F1C3F2}" srcOrd="0" destOrd="0" presId="urn:microsoft.com/office/officeart/2005/8/layout/hList6"/>
    <dgm:cxn modelId="{48E53DFF-BE81-3545-A464-3D71D06019F8}" type="presParOf" srcId="{0F058F28-B1A0-4A44-8083-EA1D8EE3C65A}" destId="{93F48AB7-89C3-EB48-B22C-D2F0BDC25230}" srcOrd="1" destOrd="0" presId="urn:microsoft.com/office/officeart/2005/8/layout/hList6"/>
    <dgm:cxn modelId="{16C806B3-C72A-BF46-8933-8AD41A2C2407}" type="presParOf" srcId="{0F058F28-B1A0-4A44-8083-EA1D8EE3C65A}" destId="{61C05EC0-F124-7347-930E-138617684601}" srcOrd="2" destOrd="0" presId="urn:microsoft.com/office/officeart/2005/8/layout/hList6"/>
    <dgm:cxn modelId="{3BA17985-6948-8743-9F01-FE88605F31B2}" type="presParOf" srcId="{0F058F28-B1A0-4A44-8083-EA1D8EE3C65A}" destId="{9C0AF37B-D212-114A-9BB5-5CB72D69A1CF}" srcOrd="3" destOrd="0" presId="urn:microsoft.com/office/officeart/2005/8/layout/hList6"/>
    <dgm:cxn modelId="{A47FA963-31D2-854D-BC40-CBA8A97138F7}" type="presParOf" srcId="{0F058F28-B1A0-4A44-8083-EA1D8EE3C65A}" destId="{B42A3A86-6D14-6941-A4B4-1FE830CA4907}" srcOrd="4" destOrd="0" presId="urn:microsoft.com/office/officeart/2005/8/layout/hList6"/>
    <dgm:cxn modelId="{DA5B3CFE-4F42-9B4D-BB02-FD90884D859A}" type="presParOf" srcId="{0F058F28-B1A0-4A44-8083-EA1D8EE3C65A}" destId="{C8C318A1-6862-474B-ACE9-F805B5A9E085}" srcOrd="5" destOrd="0" presId="urn:microsoft.com/office/officeart/2005/8/layout/hList6"/>
    <dgm:cxn modelId="{B8F79757-C473-DB4C-A556-4F095C8B3312}" type="presParOf" srcId="{0F058F28-B1A0-4A44-8083-EA1D8EE3C65A}" destId="{AA5B83D2-E181-CF48-ABC7-42E7296F081D}" srcOrd="6" destOrd="0" presId="urn:microsoft.com/office/officeart/2005/8/layout/hList6"/>
    <dgm:cxn modelId="{7BC5EFE6-CB30-3B40-86DE-D4525105E10E}" type="presParOf" srcId="{0F058F28-B1A0-4A44-8083-EA1D8EE3C65A}" destId="{8B3920C2-DC26-494C-B430-1E8C10B5D40D}" srcOrd="7" destOrd="0" presId="urn:microsoft.com/office/officeart/2005/8/layout/hList6"/>
    <dgm:cxn modelId="{BEA08A54-63C8-F942-BA97-97F7013AC50E}" type="presParOf" srcId="{0F058F28-B1A0-4A44-8083-EA1D8EE3C65A}" destId="{31E3ECF4-51F2-A847-ABFB-094C4356D75D}" srcOrd="8" destOrd="0" presId="urn:microsoft.com/office/officeart/2005/8/layout/hList6"/>
    <dgm:cxn modelId="{5C2B0453-3B4A-CB44-A25E-648D31C9F0DB}" type="presParOf" srcId="{0F058F28-B1A0-4A44-8083-EA1D8EE3C65A}" destId="{26FBDDA2-1F6D-D948-9490-F99BA24FA703}" srcOrd="9" destOrd="0" presId="urn:microsoft.com/office/officeart/2005/8/layout/hList6"/>
    <dgm:cxn modelId="{21E3FC35-D84F-8947-9361-5697EC320D83}" type="presParOf" srcId="{0F058F28-B1A0-4A44-8083-EA1D8EE3C65A}" destId="{8FFE380D-2D20-5E4E-BF5A-D4BBF0512DFF}" srcOrd="10"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A6604D-6123-5D46-996A-8160F963593D}" type="doc">
      <dgm:prSet loTypeId="urn:microsoft.com/office/officeart/2005/8/layout/hierarchy4" loCatId="list" qsTypeId="urn:microsoft.com/office/officeart/2005/8/quickstyle/simple1" qsCatId="simple" csTypeId="urn:microsoft.com/office/officeart/2005/8/colors/accent1_5" csCatId="accent1" phldr="1"/>
      <dgm:spPr/>
      <dgm:t>
        <a:bodyPr/>
        <a:lstStyle/>
        <a:p>
          <a:endParaRPr lang="en-US"/>
        </a:p>
      </dgm:t>
    </dgm:pt>
    <dgm:pt modelId="{4611DE99-97B3-0944-BF53-F1824F6C4F04}">
      <dgm:prSet phldrT="[Text]" custT="1"/>
      <dgm:spPr/>
      <dgm:t>
        <a:bodyPr/>
        <a:lstStyle/>
        <a:p>
          <a:r>
            <a:rPr lang="en-US" sz="2000" b="1" dirty="0"/>
            <a:t>Promoting Laboratory Visibility</a:t>
          </a:r>
          <a:endParaRPr lang="en-US" sz="2000" dirty="0"/>
        </a:p>
      </dgm:t>
    </dgm:pt>
    <dgm:pt modelId="{B40D88FD-24AC-0A4A-946C-96ED951C720E}" type="parTrans" cxnId="{D9DFB194-3FA4-E641-8DB2-E7F80811010D}">
      <dgm:prSet/>
      <dgm:spPr/>
      <dgm:t>
        <a:bodyPr/>
        <a:lstStyle/>
        <a:p>
          <a:endParaRPr lang="en-US"/>
        </a:p>
      </dgm:t>
    </dgm:pt>
    <dgm:pt modelId="{A7FFB37A-2297-A84A-93C5-45E65665535F}" type="sibTrans" cxnId="{D9DFB194-3FA4-E641-8DB2-E7F80811010D}">
      <dgm:prSet/>
      <dgm:spPr/>
      <dgm:t>
        <a:bodyPr/>
        <a:lstStyle/>
        <a:p>
          <a:endParaRPr lang="en-US"/>
        </a:p>
      </dgm:t>
    </dgm:pt>
    <dgm:pt modelId="{4D1B1E73-0E1A-6541-BEF2-FEC56770A46A}">
      <dgm:prSet custT="1"/>
      <dgm:spPr/>
      <dgm:t>
        <a:bodyPr/>
        <a:lstStyle/>
        <a:p>
          <a:r>
            <a:rPr lang="en-US" sz="2000" b="1" dirty="0"/>
            <a:t>People and Culture</a:t>
          </a:r>
          <a:endParaRPr lang="en-US" sz="2000" dirty="0"/>
        </a:p>
      </dgm:t>
    </dgm:pt>
    <dgm:pt modelId="{3893A8E7-18AA-E544-BC0B-1CE7B4BF956F}" type="parTrans" cxnId="{6555BB0C-2F39-A544-9F7C-CE27EE47019C}">
      <dgm:prSet/>
      <dgm:spPr/>
      <dgm:t>
        <a:bodyPr/>
        <a:lstStyle/>
        <a:p>
          <a:endParaRPr lang="en-US"/>
        </a:p>
      </dgm:t>
    </dgm:pt>
    <dgm:pt modelId="{C44EFC63-77CE-2A43-A372-A7F3CE713051}" type="sibTrans" cxnId="{6555BB0C-2F39-A544-9F7C-CE27EE47019C}">
      <dgm:prSet/>
      <dgm:spPr/>
      <dgm:t>
        <a:bodyPr/>
        <a:lstStyle/>
        <a:p>
          <a:endParaRPr lang="en-US"/>
        </a:p>
      </dgm:t>
    </dgm:pt>
    <dgm:pt modelId="{C032FA58-DC35-1B4D-B16B-2541E101445D}">
      <dgm:prSet custT="1"/>
      <dgm:spPr/>
      <dgm:t>
        <a:bodyPr/>
        <a:lstStyle/>
        <a:p>
          <a:r>
            <a:rPr lang="en-US" sz="2000" b="1" dirty="0"/>
            <a:t>Quality</a:t>
          </a:r>
          <a:endParaRPr lang="en-US" sz="2000" dirty="0"/>
        </a:p>
      </dgm:t>
    </dgm:pt>
    <dgm:pt modelId="{7F620F12-A6BD-934C-800E-F36C86C9068B}" type="parTrans" cxnId="{A9DF7AC1-448D-8F47-B388-79341D8DE7D5}">
      <dgm:prSet/>
      <dgm:spPr/>
      <dgm:t>
        <a:bodyPr/>
        <a:lstStyle/>
        <a:p>
          <a:endParaRPr lang="en-US"/>
        </a:p>
      </dgm:t>
    </dgm:pt>
    <dgm:pt modelId="{CE38ABF3-FDB0-EF46-96FB-31D536644EAF}" type="sibTrans" cxnId="{A9DF7AC1-448D-8F47-B388-79341D8DE7D5}">
      <dgm:prSet/>
      <dgm:spPr/>
      <dgm:t>
        <a:bodyPr/>
        <a:lstStyle/>
        <a:p>
          <a:endParaRPr lang="en-US"/>
        </a:p>
      </dgm:t>
    </dgm:pt>
    <dgm:pt modelId="{458ED660-AFA0-A749-98F7-A26341E142CE}">
      <dgm:prSet custT="1"/>
      <dgm:spPr/>
      <dgm:t>
        <a:bodyPr/>
        <a:lstStyle/>
        <a:p>
          <a:r>
            <a:rPr lang="en-US" sz="2000" b="1" dirty="0"/>
            <a:t>Financials</a:t>
          </a:r>
          <a:endParaRPr lang="en-US" sz="2000" dirty="0"/>
        </a:p>
      </dgm:t>
    </dgm:pt>
    <dgm:pt modelId="{0D99C03E-BB96-2C4E-8793-DE19B74FF8FB}" type="parTrans" cxnId="{722D928E-6087-9848-AEC0-4C7F97195524}">
      <dgm:prSet/>
      <dgm:spPr/>
      <dgm:t>
        <a:bodyPr/>
        <a:lstStyle/>
        <a:p>
          <a:endParaRPr lang="en-US"/>
        </a:p>
      </dgm:t>
    </dgm:pt>
    <dgm:pt modelId="{0480394C-C06F-584B-9419-034E72F036B1}" type="sibTrans" cxnId="{722D928E-6087-9848-AEC0-4C7F97195524}">
      <dgm:prSet/>
      <dgm:spPr/>
      <dgm:t>
        <a:bodyPr/>
        <a:lstStyle/>
        <a:p>
          <a:endParaRPr lang="en-US"/>
        </a:p>
      </dgm:t>
    </dgm:pt>
    <dgm:pt modelId="{D82D1098-6809-2841-8EE5-7162F5BB99D2}">
      <dgm:prSet custT="1"/>
      <dgm:spPr/>
      <dgm:t>
        <a:bodyPr/>
        <a:lstStyle/>
        <a:p>
          <a:r>
            <a:rPr lang="en-US" sz="2000" b="1" dirty="0"/>
            <a:t>Service and Growth</a:t>
          </a:r>
          <a:endParaRPr lang="en-US" sz="2000" dirty="0"/>
        </a:p>
      </dgm:t>
    </dgm:pt>
    <dgm:pt modelId="{3047D666-BFCC-DD40-BBC0-EA62674401FA}" type="parTrans" cxnId="{025FB8B7-D1F3-D342-BA06-B7BE5392391E}">
      <dgm:prSet/>
      <dgm:spPr/>
      <dgm:t>
        <a:bodyPr/>
        <a:lstStyle/>
        <a:p>
          <a:endParaRPr lang="en-US"/>
        </a:p>
      </dgm:t>
    </dgm:pt>
    <dgm:pt modelId="{03DD4FC6-9672-FB40-93DB-16544F57EEFC}" type="sibTrans" cxnId="{025FB8B7-D1F3-D342-BA06-B7BE5392391E}">
      <dgm:prSet/>
      <dgm:spPr/>
      <dgm:t>
        <a:bodyPr/>
        <a:lstStyle/>
        <a:p>
          <a:endParaRPr lang="en-US"/>
        </a:p>
      </dgm:t>
    </dgm:pt>
    <dgm:pt modelId="{7C67590C-C3D0-B44B-B9F0-05EFE8FCE2CC}">
      <dgm:prSet phldrT="[Text]"/>
      <dgm:spPr>
        <a:solidFill>
          <a:schemeClr val="accent1">
            <a:lumMod val="75000"/>
            <a:alpha val="70000"/>
          </a:schemeClr>
        </a:solidFill>
      </dgm:spPr>
      <dgm:t>
        <a:bodyPr/>
        <a:lstStyle/>
        <a:p>
          <a:r>
            <a:rPr lang="en-US" dirty="0"/>
            <a:t>Outlay a plan for communications to promote visibility of the laboratory and gain stakeholder buy-in and interest in the laboratory</a:t>
          </a:r>
        </a:p>
      </dgm:t>
    </dgm:pt>
    <dgm:pt modelId="{241FDDCA-9E99-4244-ACBC-7E0052692109}" type="parTrans" cxnId="{D740F690-8474-E340-8284-0459DDC6FD80}">
      <dgm:prSet/>
      <dgm:spPr/>
      <dgm:t>
        <a:bodyPr/>
        <a:lstStyle/>
        <a:p>
          <a:endParaRPr lang="en-US"/>
        </a:p>
      </dgm:t>
    </dgm:pt>
    <dgm:pt modelId="{4D3430F0-7639-714A-A354-394424E1A1BC}" type="sibTrans" cxnId="{D740F690-8474-E340-8284-0459DDC6FD80}">
      <dgm:prSet/>
      <dgm:spPr/>
      <dgm:t>
        <a:bodyPr/>
        <a:lstStyle/>
        <a:p>
          <a:endParaRPr lang="en-US"/>
        </a:p>
      </dgm:t>
    </dgm:pt>
    <dgm:pt modelId="{23EF0E19-C496-A544-8DE3-0793C8E2EF4A}">
      <dgm:prSet/>
      <dgm:spPr>
        <a:solidFill>
          <a:schemeClr val="accent1">
            <a:lumMod val="75000"/>
            <a:alpha val="70000"/>
          </a:schemeClr>
        </a:solidFill>
      </dgm:spPr>
      <dgm:t>
        <a:bodyPr/>
        <a:lstStyle/>
        <a:p>
          <a:r>
            <a:rPr lang="en-US" dirty="0"/>
            <a:t>Be the best place to work in pathology and laboratory medicine by cultivating diverse life-long learners and engaging and guiding the next generation of laboratory leaders, supervisors, managers, and MLS to build a culture of patient-focused lab advocates</a:t>
          </a:r>
        </a:p>
      </dgm:t>
    </dgm:pt>
    <dgm:pt modelId="{69AD0401-F757-C340-8BED-466FDC986BE1}" type="parTrans" cxnId="{A259F6AB-1972-544E-BB82-CDE958AD3528}">
      <dgm:prSet/>
      <dgm:spPr/>
      <dgm:t>
        <a:bodyPr/>
        <a:lstStyle/>
        <a:p>
          <a:endParaRPr lang="en-US"/>
        </a:p>
      </dgm:t>
    </dgm:pt>
    <dgm:pt modelId="{91F7D700-F08A-9B4D-948E-874439497EA0}" type="sibTrans" cxnId="{A259F6AB-1972-544E-BB82-CDE958AD3528}">
      <dgm:prSet/>
      <dgm:spPr/>
      <dgm:t>
        <a:bodyPr/>
        <a:lstStyle/>
        <a:p>
          <a:endParaRPr lang="en-US"/>
        </a:p>
      </dgm:t>
    </dgm:pt>
    <dgm:pt modelId="{03034AE3-D8B5-6642-88E6-8B3B7630C3B8}">
      <dgm:prSet/>
      <dgm:spPr>
        <a:solidFill>
          <a:schemeClr val="accent1">
            <a:lumMod val="75000"/>
            <a:alpha val="70000"/>
          </a:schemeClr>
        </a:solidFill>
      </dgm:spPr>
      <dgm:t>
        <a:bodyPr/>
        <a:lstStyle/>
        <a:p>
          <a:r>
            <a:rPr lang="en-US" dirty="0"/>
            <a:t>Strengthen the quality program and operational processes to reach accreditation or certification standards throughout the department, enhance patient safety, and support recognition of laboratory quality</a:t>
          </a:r>
        </a:p>
      </dgm:t>
    </dgm:pt>
    <dgm:pt modelId="{22A9E375-0947-6449-B2F6-1D8A7CAAEF03}" type="parTrans" cxnId="{D67BD0C5-6C66-2D48-8681-A2A1E1A69BAC}">
      <dgm:prSet/>
      <dgm:spPr/>
      <dgm:t>
        <a:bodyPr/>
        <a:lstStyle/>
        <a:p>
          <a:endParaRPr lang="en-US"/>
        </a:p>
      </dgm:t>
    </dgm:pt>
    <dgm:pt modelId="{D1C53848-276A-F74C-823D-3DB24C42E7DD}" type="sibTrans" cxnId="{D67BD0C5-6C66-2D48-8681-A2A1E1A69BAC}">
      <dgm:prSet/>
      <dgm:spPr/>
      <dgm:t>
        <a:bodyPr/>
        <a:lstStyle/>
        <a:p>
          <a:endParaRPr lang="en-US"/>
        </a:p>
      </dgm:t>
    </dgm:pt>
    <dgm:pt modelId="{EC529C20-425C-FD48-A657-45630C916565}">
      <dgm:prSet/>
      <dgm:spPr>
        <a:solidFill>
          <a:schemeClr val="accent1">
            <a:lumMod val="75000"/>
            <a:alpha val="70000"/>
          </a:schemeClr>
        </a:solidFill>
      </dgm:spPr>
      <dgm:t>
        <a:bodyPr/>
        <a:lstStyle/>
        <a:p>
          <a:r>
            <a:rPr lang="en-US" dirty="0"/>
            <a:t>Ensure that overall financial performance continues to keep pace with the operating and capital requirements needed to advance divisional and departmental mission and values</a:t>
          </a:r>
        </a:p>
      </dgm:t>
    </dgm:pt>
    <dgm:pt modelId="{2D6977DF-441A-3344-9963-3CCAD4DD5D8C}" type="parTrans" cxnId="{18104AD0-FF24-1D43-81F2-F8FEA97CFC3D}">
      <dgm:prSet/>
      <dgm:spPr/>
      <dgm:t>
        <a:bodyPr/>
        <a:lstStyle/>
        <a:p>
          <a:endParaRPr lang="en-US"/>
        </a:p>
      </dgm:t>
    </dgm:pt>
    <dgm:pt modelId="{92BDEC0B-802A-5447-959F-36BE85F11074}" type="sibTrans" cxnId="{18104AD0-FF24-1D43-81F2-F8FEA97CFC3D}">
      <dgm:prSet/>
      <dgm:spPr/>
      <dgm:t>
        <a:bodyPr/>
        <a:lstStyle/>
        <a:p>
          <a:endParaRPr lang="en-US"/>
        </a:p>
      </dgm:t>
    </dgm:pt>
    <dgm:pt modelId="{D5EDD328-64C8-6345-A158-A7E85D35B44A}">
      <dgm:prSet/>
      <dgm:spPr>
        <a:solidFill>
          <a:schemeClr val="accent1">
            <a:lumMod val="75000"/>
            <a:alpha val="70000"/>
          </a:schemeClr>
        </a:solidFill>
      </dgm:spPr>
      <dgm:t>
        <a:bodyPr/>
        <a:lstStyle/>
        <a:p>
          <a:r>
            <a:rPr lang="en-US" dirty="0"/>
            <a:t>Accelerate innovation and implement the best cutting-edge technologies throughout the laboratory to increase clinical volume, operational expansion, and geographic outreach</a:t>
          </a:r>
        </a:p>
      </dgm:t>
    </dgm:pt>
    <dgm:pt modelId="{2A4748E0-C36A-5447-8B84-2053985B3DFA}" type="parTrans" cxnId="{690FEF50-17A1-7641-8F75-7360C0D8C47B}">
      <dgm:prSet/>
      <dgm:spPr/>
      <dgm:t>
        <a:bodyPr/>
        <a:lstStyle/>
        <a:p>
          <a:endParaRPr lang="en-US"/>
        </a:p>
      </dgm:t>
    </dgm:pt>
    <dgm:pt modelId="{80837605-1225-4843-AF95-0A7A01FE0F20}" type="sibTrans" cxnId="{690FEF50-17A1-7641-8F75-7360C0D8C47B}">
      <dgm:prSet/>
      <dgm:spPr/>
      <dgm:t>
        <a:bodyPr/>
        <a:lstStyle/>
        <a:p>
          <a:endParaRPr lang="en-US"/>
        </a:p>
      </dgm:t>
    </dgm:pt>
    <dgm:pt modelId="{F8194ACB-52D8-A649-963D-CBAEC1523920}" type="pres">
      <dgm:prSet presAssocID="{08A6604D-6123-5D46-996A-8160F963593D}" presName="Name0" presStyleCnt="0">
        <dgm:presLayoutVars>
          <dgm:chPref val="1"/>
          <dgm:dir/>
          <dgm:animOne val="branch"/>
          <dgm:animLvl val="lvl"/>
          <dgm:resizeHandles/>
        </dgm:presLayoutVars>
      </dgm:prSet>
      <dgm:spPr/>
    </dgm:pt>
    <dgm:pt modelId="{85223415-1FFA-384F-A58D-608BEC7EE6DB}" type="pres">
      <dgm:prSet presAssocID="{4611DE99-97B3-0944-BF53-F1824F6C4F04}" presName="vertOne" presStyleCnt="0"/>
      <dgm:spPr/>
    </dgm:pt>
    <dgm:pt modelId="{D5EFF881-A412-B74B-96EF-EFDCA7742D68}" type="pres">
      <dgm:prSet presAssocID="{4611DE99-97B3-0944-BF53-F1824F6C4F04}" presName="txOne" presStyleLbl="node0" presStyleIdx="0" presStyleCnt="5" custScaleY="75756">
        <dgm:presLayoutVars>
          <dgm:chPref val="3"/>
        </dgm:presLayoutVars>
      </dgm:prSet>
      <dgm:spPr/>
    </dgm:pt>
    <dgm:pt modelId="{07653119-0A72-1549-BC70-3A93749A6094}" type="pres">
      <dgm:prSet presAssocID="{4611DE99-97B3-0944-BF53-F1824F6C4F04}" presName="parTransOne" presStyleCnt="0"/>
      <dgm:spPr/>
    </dgm:pt>
    <dgm:pt modelId="{01012059-E130-8349-81AB-0FF7F7959E4C}" type="pres">
      <dgm:prSet presAssocID="{4611DE99-97B3-0944-BF53-F1824F6C4F04}" presName="horzOne" presStyleCnt="0"/>
      <dgm:spPr/>
    </dgm:pt>
    <dgm:pt modelId="{1ABB2417-AB8C-4846-B786-E6E1581D0751}" type="pres">
      <dgm:prSet presAssocID="{7C67590C-C3D0-B44B-B9F0-05EFE8FCE2CC}" presName="vertTwo" presStyleCnt="0"/>
      <dgm:spPr/>
    </dgm:pt>
    <dgm:pt modelId="{BD3C1F39-DF63-2C45-BA18-D176F8DAB421}" type="pres">
      <dgm:prSet presAssocID="{7C67590C-C3D0-B44B-B9F0-05EFE8FCE2CC}" presName="txTwo" presStyleLbl="node2" presStyleIdx="0" presStyleCnt="5">
        <dgm:presLayoutVars>
          <dgm:chPref val="3"/>
        </dgm:presLayoutVars>
      </dgm:prSet>
      <dgm:spPr/>
    </dgm:pt>
    <dgm:pt modelId="{0E3ACC41-B124-E346-B7EF-1EC04315B7E6}" type="pres">
      <dgm:prSet presAssocID="{7C67590C-C3D0-B44B-B9F0-05EFE8FCE2CC}" presName="horzTwo" presStyleCnt="0"/>
      <dgm:spPr/>
    </dgm:pt>
    <dgm:pt modelId="{5471AD38-CCCA-9E4D-9433-EE51A8A038CA}" type="pres">
      <dgm:prSet presAssocID="{A7FFB37A-2297-A84A-93C5-45E65665535F}" presName="sibSpaceOne" presStyleCnt="0"/>
      <dgm:spPr/>
    </dgm:pt>
    <dgm:pt modelId="{B7CFC99E-FFE2-4443-9452-0998166B44C6}" type="pres">
      <dgm:prSet presAssocID="{4D1B1E73-0E1A-6541-BEF2-FEC56770A46A}" presName="vertOne" presStyleCnt="0"/>
      <dgm:spPr/>
    </dgm:pt>
    <dgm:pt modelId="{12A1D7A4-5773-FB4A-A7C4-22FE0AE81CF7}" type="pres">
      <dgm:prSet presAssocID="{4D1B1E73-0E1A-6541-BEF2-FEC56770A46A}" presName="txOne" presStyleLbl="node0" presStyleIdx="1" presStyleCnt="5" custScaleY="75756">
        <dgm:presLayoutVars>
          <dgm:chPref val="3"/>
        </dgm:presLayoutVars>
      </dgm:prSet>
      <dgm:spPr/>
    </dgm:pt>
    <dgm:pt modelId="{928F8760-E4E0-524A-B495-76FF88160242}" type="pres">
      <dgm:prSet presAssocID="{4D1B1E73-0E1A-6541-BEF2-FEC56770A46A}" presName="parTransOne" presStyleCnt="0"/>
      <dgm:spPr/>
    </dgm:pt>
    <dgm:pt modelId="{A1ED9B65-73DA-7B41-AD1A-FA8D1F74D86F}" type="pres">
      <dgm:prSet presAssocID="{4D1B1E73-0E1A-6541-BEF2-FEC56770A46A}" presName="horzOne" presStyleCnt="0"/>
      <dgm:spPr/>
    </dgm:pt>
    <dgm:pt modelId="{5A01066B-6B12-0C46-A948-247079A2A67F}" type="pres">
      <dgm:prSet presAssocID="{23EF0E19-C496-A544-8DE3-0793C8E2EF4A}" presName="vertTwo" presStyleCnt="0"/>
      <dgm:spPr/>
    </dgm:pt>
    <dgm:pt modelId="{E5B81A22-901A-2342-B8AC-26DB8FC48794}" type="pres">
      <dgm:prSet presAssocID="{23EF0E19-C496-A544-8DE3-0793C8E2EF4A}" presName="txTwo" presStyleLbl="node2" presStyleIdx="1" presStyleCnt="5">
        <dgm:presLayoutVars>
          <dgm:chPref val="3"/>
        </dgm:presLayoutVars>
      </dgm:prSet>
      <dgm:spPr/>
    </dgm:pt>
    <dgm:pt modelId="{1B77E135-099C-4548-BDC6-CD9D326C8EE8}" type="pres">
      <dgm:prSet presAssocID="{23EF0E19-C496-A544-8DE3-0793C8E2EF4A}" presName="horzTwo" presStyleCnt="0"/>
      <dgm:spPr/>
    </dgm:pt>
    <dgm:pt modelId="{840C9A0D-528E-DA4E-97DB-68A39BC88E37}" type="pres">
      <dgm:prSet presAssocID="{C44EFC63-77CE-2A43-A372-A7F3CE713051}" presName="sibSpaceOne" presStyleCnt="0"/>
      <dgm:spPr/>
    </dgm:pt>
    <dgm:pt modelId="{F4C43F3C-A3C9-4647-B738-9A4E4CB3E77A}" type="pres">
      <dgm:prSet presAssocID="{C032FA58-DC35-1B4D-B16B-2541E101445D}" presName="vertOne" presStyleCnt="0"/>
      <dgm:spPr/>
    </dgm:pt>
    <dgm:pt modelId="{27547C15-EC9C-3C49-92F7-8A70FE200895}" type="pres">
      <dgm:prSet presAssocID="{C032FA58-DC35-1B4D-B16B-2541E101445D}" presName="txOne" presStyleLbl="node0" presStyleIdx="2" presStyleCnt="5" custScaleY="75756">
        <dgm:presLayoutVars>
          <dgm:chPref val="3"/>
        </dgm:presLayoutVars>
      </dgm:prSet>
      <dgm:spPr/>
    </dgm:pt>
    <dgm:pt modelId="{C3345B7C-1394-1E4A-B148-01A65F45E0E9}" type="pres">
      <dgm:prSet presAssocID="{C032FA58-DC35-1B4D-B16B-2541E101445D}" presName="parTransOne" presStyleCnt="0"/>
      <dgm:spPr/>
    </dgm:pt>
    <dgm:pt modelId="{D9BD89F5-8180-C54E-9998-CF0D2EFABFC8}" type="pres">
      <dgm:prSet presAssocID="{C032FA58-DC35-1B4D-B16B-2541E101445D}" presName="horzOne" presStyleCnt="0"/>
      <dgm:spPr/>
    </dgm:pt>
    <dgm:pt modelId="{455476B6-25B3-524E-A261-A585F84B5450}" type="pres">
      <dgm:prSet presAssocID="{03034AE3-D8B5-6642-88E6-8B3B7630C3B8}" presName="vertTwo" presStyleCnt="0"/>
      <dgm:spPr/>
    </dgm:pt>
    <dgm:pt modelId="{F95E2433-2570-A64C-949F-883DDFA7025F}" type="pres">
      <dgm:prSet presAssocID="{03034AE3-D8B5-6642-88E6-8B3B7630C3B8}" presName="txTwo" presStyleLbl="node2" presStyleIdx="2" presStyleCnt="5">
        <dgm:presLayoutVars>
          <dgm:chPref val="3"/>
        </dgm:presLayoutVars>
      </dgm:prSet>
      <dgm:spPr/>
    </dgm:pt>
    <dgm:pt modelId="{5291C624-3A5E-6B4D-AAB3-5B4D2EB646A8}" type="pres">
      <dgm:prSet presAssocID="{03034AE3-D8B5-6642-88E6-8B3B7630C3B8}" presName="horzTwo" presStyleCnt="0"/>
      <dgm:spPr/>
    </dgm:pt>
    <dgm:pt modelId="{F52BF774-9952-0B48-9C1F-79ECB262FF3A}" type="pres">
      <dgm:prSet presAssocID="{CE38ABF3-FDB0-EF46-96FB-31D536644EAF}" presName="sibSpaceOne" presStyleCnt="0"/>
      <dgm:spPr/>
    </dgm:pt>
    <dgm:pt modelId="{23EE57C2-7721-C642-9B12-C76CA028A78E}" type="pres">
      <dgm:prSet presAssocID="{458ED660-AFA0-A749-98F7-A26341E142CE}" presName="vertOne" presStyleCnt="0"/>
      <dgm:spPr/>
    </dgm:pt>
    <dgm:pt modelId="{8594523F-D4AD-C643-A483-76F612A73173}" type="pres">
      <dgm:prSet presAssocID="{458ED660-AFA0-A749-98F7-A26341E142CE}" presName="txOne" presStyleLbl="node0" presStyleIdx="3" presStyleCnt="5" custScaleY="75756">
        <dgm:presLayoutVars>
          <dgm:chPref val="3"/>
        </dgm:presLayoutVars>
      </dgm:prSet>
      <dgm:spPr/>
    </dgm:pt>
    <dgm:pt modelId="{1674ED01-EDAA-404D-B03F-D043F38AC98F}" type="pres">
      <dgm:prSet presAssocID="{458ED660-AFA0-A749-98F7-A26341E142CE}" presName="parTransOne" presStyleCnt="0"/>
      <dgm:spPr/>
    </dgm:pt>
    <dgm:pt modelId="{977D3643-0178-7E4B-9AC0-9806A10D53D8}" type="pres">
      <dgm:prSet presAssocID="{458ED660-AFA0-A749-98F7-A26341E142CE}" presName="horzOne" presStyleCnt="0"/>
      <dgm:spPr/>
    </dgm:pt>
    <dgm:pt modelId="{C244436D-CEB3-0B42-B81F-FDF24B75E3B5}" type="pres">
      <dgm:prSet presAssocID="{EC529C20-425C-FD48-A657-45630C916565}" presName="vertTwo" presStyleCnt="0"/>
      <dgm:spPr/>
    </dgm:pt>
    <dgm:pt modelId="{23703E7E-48C0-B048-8372-93DA4E3328E6}" type="pres">
      <dgm:prSet presAssocID="{EC529C20-425C-FD48-A657-45630C916565}" presName="txTwo" presStyleLbl="node2" presStyleIdx="3" presStyleCnt="5">
        <dgm:presLayoutVars>
          <dgm:chPref val="3"/>
        </dgm:presLayoutVars>
      </dgm:prSet>
      <dgm:spPr/>
    </dgm:pt>
    <dgm:pt modelId="{2B60CA53-2D33-EB42-90E1-86058B166CFF}" type="pres">
      <dgm:prSet presAssocID="{EC529C20-425C-FD48-A657-45630C916565}" presName="horzTwo" presStyleCnt="0"/>
      <dgm:spPr/>
    </dgm:pt>
    <dgm:pt modelId="{B4249EC2-A376-B843-99B2-A8258CAB2234}" type="pres">
      <dgm:prSet presAssocID="{0480394C-C06F-584B-9419-034E72F036B1}" presName="sibSpaceOne" presStyleCnt="0"/>
      <dgm:spPr/>
    </dgm:pt>
    <dgm:pt modelId="{63C3494C-3799-B74C-AE46-55C1597F211A}" type="pres">
      <dgm:prSet presAssocID="{D82D1098-6809-2841-8EE5-7162F5BB99D2}" presName="vertOne" presStyleCnt="0"/>
      <dgm:spPr/>
    </dgm:pt>
    <dgm:pt modelId="{DF994F03-D813-6C49-A4A9-DE836BFDF738}" type="pres">
      <dgm:prSet presAssocID="{D82D1098-6809-2841-8EE5-7162F5BB99D2}" presName="txOne" presStyleLbl="node0" presStyleIdx="4" presStyleCnt="5" custScaleY="75756">
        <dgm:presLayoutVars>
          <dgm:chPref val="3"/>
        </dgm:presLayoutVars>
      </dgm:prSet>
      <dgm:spPr/>
    </dgm:pt>
    <dgm:pt modelId="{2FB6FB3D-A5A9-4147-A2D5-686AAF875803}" type="pres">
      <dgm:prSet presAssocID="{D82D1098-6809-2841-8EE5-7162F5BB99D2}" presName="parTransOne" presStyleCnt="0"/>
      <dgm:spPr/>
    </dgm:pt>
    <dgm:pt modelId="{3CE8FFB8-7161-1C45-BF80-F0B3CB4F77F0}" type="pres">
      <dgm:prSet presAssocID="{D82D1098-6809-2841-8EE5-7162F5BB99D2}" presName="horzOne" presStyleCnt="0"/>
      <dgm:spPr/>
    </dgm:pt>
    <dgm:pt modelId="{0D5B4F58-021D-934A-91B0-81B30C62BE5B}" type="pres">
      <dgm:prSet presAssocID="{D5EDD328-64C8-6345-A158-A7E85D35B44A}" presName="vertTwo" presStyleCnt="0"/>
      <dgm:spPr/>
    </dgm:pt>
    <dgm:pt modelId="{139AEB89-ECE2-AD4E-BFFC-96C22AC575C0}" type="pres">
      <dgm:prSet presAssocID="{D5EDD328-64C8-6345-A158-A7E85D35B44A}" presName="txTwo" presStyleLbl="node2" presStyleIdx="4" presStyleCnt="5">
        <dgm:presLayoutVars>
          <dgm:chPref val="3"/>
        </dgm:presLayoutVars>
      </dgm:prSet>
      <dgm:spPr/>
    </dgm:pt>
    <dgm:pt modelId="{14864B09-7F9D-9645-A3B3-4CB2D7FDA0F9}" type="pres">
      <dgm:prSet presAssocID="{D5EDD328-64C8-6345-A158-A7E85D35B44A}" presName="horzTwo" presStyleCnt="0"/>
      <dgm:spPr/>
    </dgm:pt>
  </dgm:ptLst>
  <dgm:cxnLst>
    <dgm:cxn modelId="{D83A9906-4311-134C-BC8F-C754F97E1CDB}" type="presOf" srcId="{D5EDD328-64C8-6345-A158-A7E85D35B44A}" destId="{139AEB89-ECE2-AD4E-BFFC-96C22AC575C0}" srcOrd="0" destOrd="0" presId="urn:microsoft.com/office/officeart/2005/8/layout/hierarchy4"/>
    <dgm:cxn modelId="{6555BB0C-2F39-A544-9F7C-CE27EE47019C}" srcId="{08A6604D-6123-5D46-996A-8160F963593D}" destId="{4D1B1E73-0E1A-6541-BEF2-FEC56770A46A}" srcOrd="1" destOrd="0" parTransId="{3893A8E7-18AA-E544-BC0B-1CE7B4BF956F}" sibTransId="{C44EFC63-77CE-2A43-A372-A7F3CE713051}"/>
    <dgm:cxn modelId="{690FEF50-17A1-7641-8F75-7360C0D8C47B}" srcId="{D82D1098-6809-2841-8EE5-7162F5BB99D2}" destId="{D5EDD328-64C8-6345-A158-A7E85D35B44A}" srcOrd="0" destOrd="0" parTransId="{2A4748E0-C36A-5447-8B84-2053985B3DFA}" sibTransId="{80837605-1225-4843-AF95-0A7A01FE0F20}"/>
    <dgm:cxn modelId="{9D56818D-A463-3242-9031-8EF004AC4455}" type="presOf" srcId="{4D1B1E73-0E1A-6541-BEF2-FEC56770A46A}" destId="{12A1D7A4-5773-FB4A-A7C4-22FE0AE81CF7}" srcOrd="0" destOrd="0" presId="urn:microsoft.com/office/officeart/2005/8/layout/hierarchy4"/>
    <dgm:cxn modelId="{722D928E-6087-9848-AEC0-4C7F97195524}" srcId="{08A6604D-6123-5D46-996A-8160F963593D}" destId="{458ED660-AFA0-A749-98F7-A26341E142CE}" srcOrd="3" destOrd="0" parTransId="{0D99C03E-BB96-2C4E-8793-DE19B74FF8FB}" sibTransId="{0480394C-C06F-584B-9419-034E72F036B1}"/>
    <dgm:cxn modelId="{D740F690-8474-E340-8284-0459DDC6FD80}" srcId="{4611DE99-97B3-0944-BF53-F1824F6C4F04}" destId="{7C67590C-C3D0-B44B-B9F0-05EFE8FCE2CC}" srcOrd="0" destOrd="0" parTransId="{241FDDCA-9E99-4244-ACBC-7E0052692109}" sibTransId="{4D3430F0-7639-714A-A354-394424E1A1BC}"/>
    <dgm:cxn modelId="{56734B91-9A9E-0A46-BFE2-D25995C7BC3C}" type="presOf" srcId="{7C67590C-C3D0-B44B-B9F0-05EFE8FCE2CC}" destId="{BD3C1F39-DF63-2C45-BA18-D176F8DAB421}" srcOrd="0" destOrd="0" presId="urn:microsoft.com/office/officeart/2005/8/layout/hierarchy4"/>
    <dgm:cxn modelId="{D9DFB194-3FA4-E641-8DB2-E7F80811010D}" srcId="{08A6604D-6123-5D46-996A-8160F963593D}" destId="{4611DE99-97B3-0944-BF53-F1824F6C4F04}" srcOrd="0" destOrd="0" parTransId="{B40D88FD-24AC-0A4A-946C-96ED951C720E}" sibTransId="{A7FFB37A-2297-A84A-93C5-45E65665535F}"/>
    <dgm:cxn modelId="{0CDEA0AB-C082-064B-8F5A-267310F5769B}" type="presOf" srcId="{C032FA58-DC35-1B4D-B16B-2541E101445D}" destId="{27547C15-EC9C-3C49-92F7-8A70FE200895}" srcOrd="0" destOrd="0" presId="urn:microsoft.com/office/officeart/2005/8/layout/hierarchy4"/>
    <dgm:cxn modelId="{A259F6AB-1972-544E-BB82-CDE958AD3528}" srcId="{4D1B1E73-0E1A-6541-BEF2-FEC56770A46A}" destId="{23EF0E19-C496-A544-8DE3-0793C8E2EF4A}" srcOrd="0" destOrd="0" parTransId="{69AD0401-F757-C340-8BED-466FDC986BE1}" sibTransId="{91F7D700-F08A-9B4D-948E-874439497EA0}"/>
    <dgm:cxn modelId="{511F02B6-7919-2F49-A52D-2618FE896A75}" type="presOf" srcId="{03034AE3-D8B5-6642-88E6-8B3B7630C3B8}" destId="{F95E2433-2570-A64C-949F-883DDFA7025F}" srcOrd="0" destOrd="0" presId="urn:microsoft.com/office/officeart/2005/8/layout/hierarchy4"/>
    <dgm:cxn modelId="{025FB8B7-D1F3-D342-BA06-B7BE5392391E}" srcId="{08A6604D-6123-5D46-996A-8160F963593D}" destId="{D82D1098-6809-2841-8EE5-7162F5BB99D2}" srcOrd="4" destOrd="0" parTransId="{3047D666-BFCC-DD40-BBC0-EA62674401FA}" sibTransId="{03DD4FC6-9672-FB40-93DB-16544F57EEFC}"/>
    <dgm:cxn modelId="{7AED1DB9-6C03-1041-9996-324D89CD2C1F}" type="presOf" srcId="{D82D1098-6809-2841-8EE5-7162F5BB99D2}" destId="{DF994F03-D813-6C49-A4A9-DE836BFDF738}" srcOrd="0" destOrd="0" presId="urn:microsoft.com/office/officeart/2005/8/layout/hierarchy4"/>
    <dgm:cxn modelId="{A9DF7AC1-448D-8F47-B388-79341D8DE7D5}" srcId="{08A6604D-6123-5D46-996A-8160F963593D}" destId="{C032FA58-DC35-1B4D-B16B-2541E101445D}" srcOrd="2" destOrd="0" parTransId="{7F620F12-A6BD-934C-800E-F36C86C9068B}" sibTransId="{CE38ABF3-FDB0-EF46-96FB-31D536644EAF}"/>
    <dgm:cxn modelId="{1328A3C5-637E-1242-8431-75523063D9D4}" type="presOf" srcId="{23EF0E19-C496-A544-8DE3-0793C8E2EF4A}" destId="{E5B81A22-901A-2342-B8AC-26DB8FC48794}" srcOrd="0" destOrd="0" presId="urn:microsoft.com/office/officeart/2005/8/layout/hierarchy4"/>
    <dgm:cxn modelId="{D67BD0C5-6C66-2D48-8681-A2A1E1A69BAC}" srcId="{C032FA58-DC35-1B4D-B16B-2541E101445D}" destId="{03034AE3-D8B5-6642-88E6-8B3B7630C3B8}" srcOrd="0" destOrd="0" parTransId="{22A9E375-0947-6449-B2F6-1D8A7CAAEF03}" sibTransId="{D1C53848-276A-F74C-823D-3DB24C42E7DD}"/>
    <dgm:cxn modelId="{DA590CC6-1EA0-B244-B281-086EE0124295}" type="presOf" srcId="{EC529C20-425C-FD48-A657-45630C916565}" destId="{23703E7E-48C0-B048-8372-93DA4E3328E6}" srcOrd="0" destOrd="0" presId="urn:microsoft.com/office/officeart/2005/8/layout/hierarchy4"/>
    <dgm:cxn modelId="{B3888DC8-B225-674A-B55D-562E7D13FC47}" type="presOf" srcId="{458ED660-AFA0-A749-98F7-A26341E142CE}" destId="{8594523F-D4AD-C643-A483-76F612A73173}" srcOrd="0" destOrd="0" presId="urn:microsoft.com/office/officeart/2005/8/layout/hierarchy4"/>
    <dgm:cxn modelId="{18104AD0-FF24-1D43-81F2-F8FEA97CFC3D}" srcId="{458ED660-AFA0-A749-98F7-A26341E142CE}" destId="{EC529C20-425C-FD48-A657-45630C916565}" srcOrd="0" destOrd="0" parTransId="{2D6977DF-441A-3344-9963-3CCAD4DD5D8C}" sibTransId="{92BDEC0B-802A-5447-959F-36BE85F11074}"/>
    <dgm:cxn modelId="{66D592D1-ADA7-3E4D-92DB-C3E611356D1B}" type="presOf" srcId="{4611DE99-97B3-0944-BF53-F1824F6C4F04}" destId="{D5EFF881-A412-B74B-96EF-EFDCA7742D68}" srcOrd="0" destOrd="0" presId="urn:microsoft.com/office/officeart/2005/8/layout/hierarchy4"/>
    <dgm:cxn modelId="{1C336DF9-E620-1D46-9F87-8C44144A0D64}" type="presOf" srcId="{08A6604D-6123-5D46-996A-8160F963593D}" destId="{F8194ACB-52D8-A649-963D-CBAEC1523920}" srcOrd="0" destOrd="0" presId="urn:microsoft.com/office/officeart/2005/8/layout/hierarchy4"/>
    <dgm:cxn modelId="{0B68776E-CF19-EA41-91E5-FD39D9CE6CB1}" type="presParOf" srcId="{F8194ACB-52D8-A649-963D-CBAEC1523920}" destId="{85223415-1FFA-384F-A58D-608BEC7EE6DB}" srcOrd="0" destOrd="0" presId="urn:microsoft.com/office/officeart/2005/8/layout/hierarchy4"/>
    <dgm:cxn modelId="{893CEBCD-FC7C-8240-ACF9-10B8FEE8E60B}" type="presParOf" srcId="{85223415-1FFA-384F-A58D-608BEC7EE6DB}" destId="{D5EFF881-A412-B74B-96EF-EFDCA7742D68}" srcOrd="0" destOrd="0" presId="urn:microsoft.com/office/officeart/2005/8/layout/hierarchy4"/>
    <dgm:cxn modelId="{917C273E-F01D-194A-8C21-B4CD3C566830}" type="presParOf" srcId="{85223415-1FFA-384F-A58D-608BEC7EE6DB}" destId="{07653119-0A72-1549-BC70-3A93749A6094}" srcOrd="1" destOrd="0" presId="urn:microsoft.com/office/officeart/2005/8/layout/hierarchy4"/>
    <dgm:cxn modelId="{7F546CE4-D151-9445-8888-440EBD2062B0}" type="presParOf" srcId="{85223415-1FFA-384F-A58D-608BEC7EE6DB}" destId="{01012059-E130-8349-81AB-0FF7F7959E4C}" srcOrd="2" destOrd="0" presId="urn:microsoft.com/office/officeart/2005/8/layout/hierarchy4"/>
    <dgm:cxn modelId="{D8087828-B5CB-7B40-B077-AC55ADE0F40E}" type="presParOf" srcId="{01012059-E130-8349-81AB-0FF7F7959E4C}" destId="{1ABB2417-AB8C-4846-B786-E6E1581D0751}" srcOrd="0" destOrd="0" presId="urn:microsoft.com/office/officeart/2005/8/layout/hierarchy4"/>
    <dgm:cxn modelId="{F6691E52-4028-CF43-9E28-BE5A93DE7404}" type="presParOf" srcId="{1ABB2417-AB8C-4846-B786-E6E1581D0751}" destId="{BD3C1F39-DF63-2C45-BA18-D176F8DAB421}" srcOrd="0" destOrd="0" presId="urn:microsoft.com/office/officeart/2005/8/layout/hierarchy4"/>
    <dgm:cxn modelId="{F5D4B933-D48B-D245-AF2C-09AE27B32681}" type="presParOf" srcId="{1ABB2417-AB8C-4846-B786-E6E1581D0751}" destId="{0E3ACC41-B124-E346-B7EF-1EC04315B7E6}" srcOrd="1" destOrd="0" presId="urn:microsoft.com/office/officeart/2005/8/layout/hierarchy4"/>
    <dgm:cxn modelId="{310EC7E0-5DC7-6D4C-B6F4-D8FDF0ED6D4F}" type="presParOf" srcId="{F8194ACB-52D8-A649-963D-CBAEC1523920}" destId="{5471AD38-CCCA-9E4D-9433-EE51A8A038CA}" srcOrd="1" destOrd="0" presId="urn:microsoft.com/office/officeart/2005/8/layout/hierarchy4"/>
    <dgm:cxn modelId="{FC2828CC-7982-CE4C-81D2-5B56FCCEC118}" type="presParOf" srcId="{F8194ACB-52D8-A649-963D-CBAEC1523920}" destId="{B7CFC99E-FFE2-4443-9452-0998166B44C6}" srcOrd="2" destOrd="0" presId="urn:microsoft.com/office/officeart/2005/8/layout/hierarchy4"/>
    <dgm:cxn modelId="{ADAF5F11-291D-D542-9E79-C2F86EF785FF}" type="presParOf" srcId="{B7CFC99E-FFE2-4443-9452-0998166B44C6}" destId="{12A1D7A4-5773-FB4A-A7C4-22FE0AE81CF7}" srcOrd="0" destOrd="0" presId="urn:microsoft.com/office/officeart/2005/8/layout/hierarchy4"/>
    <dgm:cxn modelId="{678D65D9-53FD-2A44-A330-FE0EDD5100BC}" type="presParOf" srcId="{B7CFC99E-FFE2-4443-9452-0998166B44C6}" destId="{928F8760-E4E0-524A-B495-76FF88160242}" srcOrd="1" destOrd="0" presId="urn:microsoft.com/office/officeart/2005/8/layout/hierarchy4"/>
    <dgm:cxn modelId="{1FA6731B-3A97-8542-863C-A3A588D49463}" type="presParOf" srcId="{B7CFC99E-FFE2-4443-9452-0998166B44C6}" destId="{A1ED9B65-73DA-7B41-AD1A-FA8D1F74D86F}" srcOrd="2" destOrd="0" presId="urn:microsoft.com/office/officeart/2005/8/layout/hierarchy4"/>
    <dgm:cxn modelId="{65A1CF9C-0453-7945-A9D9-181FD7A62902}" type="presParOf" srcId="{A1ED9B65-73DA-7B41-AD1A-FA8D1F74D86F}" destId="{5A01066B-6B12-0C46-A948-247079A2A67F}" srcOrd="0" destOrd="0" presId="urn:microsoft.com/office/officeart/2005/8/layout/hierarchy4"/>
    <dgm:cxn modelId="{C3DFB45B-0BD4-1C48-89AB-EF571C4E991A}" type="presParOf" srcId="{5A01066B-6B12-0C46-A948-247079A2A67F}" destId="{E5B81A22-901A-2342-B8AC-26DB8FC48794}" srcOrd="0" destOrd="0" presId="urn:microsoft.com/office/officeart/2005/8/layout/hierarchy4"/>
    <dgm:cxn modelId="{4EE67629-1708-E34E-A5AB-9FD2EE0CA6A1}" type="presParOf" srcId="{5A01066B-6B12-0C46-A948-247079A2A67F}" destId="{1B77E135-099C-4548-BDC6-CD9D326C8EE8}" srcOrd="1" destOrd="0" presId="urn:microsoft.com/office/officeart/2005/8/layout/hierarchy4"/>
    <dgm:cxn modelId="{CFB4F72B-C393-CB46-BBC2-1DF5024800FC}" type="presParOf" srcId="{F8194ACB-52D8-A649-963D-CBAEC1523920}" destId="{840C9A0D-528E-DA4E-97DB-68A39BC88E37}" srcOrd="3" destOrd="0" presId="urn:microsoft.com/office/officeart/2005/8/layout/hierarchy4"/>
    <dgm:cxn modelId="{976F9D2C-1F37-3748-B884-7D4EB17ABB53}" type="presParOf" srcId="{F8194ACB-52D8-A649-963D-CBAEC1523920}" destId="{F4C43F3C-A3C9-4647-B738-9A4E4CB3E77A}" srcOrd="4" destOrd="0" presId="urn:microsoft.com/office/officeart/2005/8/layout/hierarchy4"/>
    <dgm:cxn modelId="{73CB34F4-C308-C54C-8587-3ED0D30B4D66}" type="presParOf" srcId="{F4C43F3C-A3C9-4647-B738-9A4E4CB3E77A}" destId="{27547C15-EC9C-3C49-92F7-8A70FE200895}" srcOrd="0" destOrd="0" presId="urn:microsoft.com/office/officeart/2005/8/layout/hierarchy4"/>
    <dgm:cxn modelId="{AC6CE065-31C0-F148-9C6C-5D297958E361}" type="presParOf" srcId="{F4C43F3C-A3C9-4647-B738-9A4E4CB3E77A}" destId="{C3345B7C-1394-1E4A-B148-01A65F45E0E9}" srcOrd="1" destOrd="0" presId="urn:microsoft.com/office/officeart/2005/8/layout/hierarchy4"/>
    <dgm:cxn modelId="{D31C2CE7-774B-7642-8BE9-2131195A978B}" type="presParOf" srcId="{F4C43F3C-A3C9-4647-B738-9A4E4CB3E77A}" destId="{D9BD89F5-8180-C54E-9998-CF0D2EFABFC8}" srcOrd="2" destOrd="0" presId="urn:microsoft.com/office/officeart/2005/8/layout/hierarchy4"/>
    <dgm:cxn modelId="{8E024036-835E-BF41-AB1E-F2B1ECABA768}" type="presParOf" srcId="{D9BD89F5-8180-C54E-9998-CF0D2EFABFC8}" destId="{455476B6-25B3-524E-A261-A585F84B5450}" srcOrd="0" destOrd="0" presId="urn:microsoft.com/office/officeart/2005/8/layout/hierarchy4"/>
    <dgm:cxn modelId="{DCFB5D32-BCA5-9843-BEC5-AD54C782A0BF}" type="presParOf" srcId="{455476B6-25B3-524E-A261-A585F84B5450}" destId="{F95E2433-2570-A64C-949F-883DDFA7025F}" srcOrd="0" destOrd="0" presId="urn:microsoft.com/office/officeart/2005/8/layout/hierarchy4"/>
    <dgm:cxn modelId="{5FA299D5-BE3A-BF44-B869-3E8E0C0AC52A}" type="presParOf" srcId="{455476B6-25B3-524E-A261-A585F84B5450}" destId="{5291C624-3A5E-6B4D-AAB3-5B4D2EB646A8}" srcOrd="1" destOrd="0" presId="urn:microsoft.com/office/officeart/2005/8/layout/hierarchy4"/>
    <dgm:cxn modelId="{3E500476-8387-8F44-9083-119564119AB5}" type="presParOf" srcId="{F8194ACB-52D8-A649-963D-CBAEC1523920}" destId="{F52BF774-9952-0B48-9C1F-79ECB262FF3A}" srcOrd="5" destOrd="0" presId="urn:microsoft.com/office/officeart/2005/8/layout/hierarchy4"/>
    <dgm:cxn modelId="{1489FF5B-860B-894C-A0B3-CD329B68C023}" type="presParOf" srcId="{F8194ACB-52D8-A649-963D-CBAEC1523920}" destId="{23EE57C2-7721-C642-9B12-C76CA028A78E}" srcOrd="6" destOrd="0" presId="urn:microsoft.com/office/officeart/2005/8/layout/hierarchy4"/>
    <dgm:cxn modelId="{A3D5FB5E-3FAE-384F-B859-F0427870A4DE}" type="presParOf" srcId="{23EE57C2-7721-C642-9B12-C76CA028A78E}" destId="{8594523F-D4AD-C643-A483-76F612A73173}" srcOrd="0" destOrd="0" presId="urn:microsoft.com/office/officeart/2005/8/layout/hierarchy4"/>
    <dgm:cxn modelId="{F88714FE-0617-B549-A5D9-452ACCCEFDD2}" type="presParOf" srcId="{23EE57C2-7721-C642-9B12-C76CA028A78E}" destId="{1674ED01-EDAA-404D-B03F-D043F38AC98F}" srcOrd="1" destOrd="0" presId="urn:microsoft.com/office/officeart/2005/8/layout/hierarchy4"/>
    <dgm:cxn modelId="{DDCD535A-F950-D247-916C-EF1F227AFDAA}" type="presParOf" srcId="{23EE57C2-7721-C642-9B12-C76CA028A78E}" destId="{977D3643-0178-7E4B-9AC0-9806A10D53D8}" srcOrd="2" destOrd="0" presId="urn:microsoft.com/office/officeart/2005/8/layout/hierarchy4"/>
    <dgm:cxn modelId="{9E2EB842-6752-2F42-A4E1-F6B44D03E8E3}" type="presParOf" srcId="{977D3643-0178-7E4B-9AC0-9806A10D53D8}" destId="{C244436D-CEB3-0B42-B81F-FDF24B75E3B5}" srcOrd="0" destOrd="0" presId="urn:microsoft.com/office/officeart/2005/8/layout/hierarchy4"/>
    <dgm:cxn modelId="{317D51AE-A60E-3D4B-B3D3-29F36F0A5B58}" type="presParOf" srcId="{C244436D-CEB3-0B42-B81F-FDF24B75E3B5}" destId="{23703E7E-48C0-B048-8372-93DA4E3328E6}" srcOrd="0" destOrd="0" presId="urn:microsoft.com/office/officeart/2005/8/layout/hierarchy4"/>
    <dgm:cxn modelId="{B6B5E4AF-9E76-1D44-AA9D-96120B0EE8ED}" type="presParOf" srcId="{C244436D-CEB3-0B42-B81F-FDF24B75E3B5}" destId="{2B60CA53-2D33-EB42-90E1-86058B166CFF}" srcOrd="1" destOrd="0" presId="urn:microsoft.com/office/officeart/2005/8/layout/hierarchy4"/>
    <dgm:cxn modelId="{738EA390-24E4-6242-A7D2-7634B20815A8}" type="presParOf" srcId="{F8194ACB-52D8-A649-963D-CBAEC1523920}" destId="{B4249EC2-A376-B843-99B2-A8258CAB2234}" srcOrd="7" destOrd="0" presId="urn:microsoft.com/office/officeart/2005/8/layout/hierarchy4"/>
    <dgm:cxn modelId="{226FFDAB-6E44-C34E-B3C4-CC91D90ED149}" type="presParOf" srcId="{F8194ACB-52D8-A649-963D-CBAEC1523920}" destId="{63C3494C-3799-B74C-AE46-55C1597F211A}" srcOrd="8" destOrd="0" presId="urn:microsoft.com/office/officeart/2005/8/layout/hierarchy4"/>
    <dgm:cxn modelId="{60076192-4AAB-424B-9B03-76C08D335CA4}" type="presParOf" srcId="{63C3494C-3799-B74C-AE46-55C1597F211A}" destId="{DF994F03-D813-6C49-A4A9-DE836BFDF738}" srcOrd="0" destOrd="0" presId="urn:microsoft.com/office/officeart/2005/8/layout/hierarchy4"/>
    <dgm:cxn modelId="{049FD5C0-770A-5949-9A6A-79F3DA69A989}" type="presParOf" srcId="{63C3494C-3799-B74C-AE46-55C1597F211A}" destId="{2FB6FB3D-A5A9-4147-A2D5-686AAF875803}" srcOrd="1" destOrd="0" presId="urn:microsoft.com/office/officeart/2005/8/layout/hierarchy4"/>
    <dgm:cxn modelId="{237D7F16-AE3E-704F-86AB-CCD603440DBE}" type="presParOf" srcId="{63C3494C-3799-B74C-AE46-55C1597F211A}" destId="{3CE8FFB8-7161-1C45-BF80-F0B3CB4F77F0}" srcOrd="2" destOrd="0" presId="urn:microsoft.com/office/officeart/2005/8/layout/hierarchy4"/>
    <dgm:cxn modelId="{639A6495-E154-2B42-A7DB-C8C68696B62B}" type="presParOf" srcId="{3CE8FFB8-7161-1C45-BF80-F0B3CB4F77F0}" destId="{0D5B4F58-021D-934A-91B0-81B30C62BE5B}" srcOrd="0" destOrd="0" presId="urn:microsoft.com/office/officeart/2005/8/layout/hierarchy4"/>
    <dgm:cxn modelId="{AC0C03D1-B855-844D-8FF5-6084683F9BD1}" type="presParOf" srcId="{0D5B4F58-021D-934A-91B0-81B30C62BE5B}" destId="{139AEB89-ECE2-AD4E-BFFC-96C22AC575C0}" srcOrd="0" destOrd="0" presId="urn:microsoft.com/office/officeart/2005/8/layout/hierarchy4"/>
    <dgm:cxn modelId="{4D76EE28-7307-BB4F-9AC9-2ED7F99C92E6}" type="presParOf" srcId="{0D5B4F58-021D-934A-91B0-81B30C62BE5B}" destId="{14864B09-7F9D-9645-A3B3-4CB2D7FDA0F9}"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DD7DCC-9B25-DA43-AFF7-300076F1C3F2}">
      <dsp:nvSpPr>
        <dsp:cNvPr id="0" name=""/>
        <dsp:cNvSpPr/>
      </dsp:nvSpPr>
      <dsp:spPr>
        <a:xfrm rot="16200000">
          <a:off x="-1128998" y="1133170"/>
          <a:ext cx="3914538" cy="1648197"/>
        </a:xfrm>
        <a:prstGeom prst="flowChartManualOperation">
          <a:avLst/>
        </a:prstGeom>
        <a:solidFill>
          <a:schemeClr val="accent1">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0" rIns="94214" bIns="0" numCol="1" spcCol="1270" anchor="ctr" anchorCtr="0">
          <a:noAutofit/>
        </a:bodyPr>
        <a:lstStyle/>
        <a:p>
          <a:pPr marL="0" lvl="0" indent="0" algn="ctr" defTabSz="666750">
            <a:lnSpc>
              <a:spcPct val="90000"/>
            </a:lnSpc>
            <a:spcBef>
              <a:spcPct val="0"/>
            </a:spcBef>
            <a:spcAft>
              <a:spcPct val="35000"/>
            </a:spcAft>
            <a:buNone/>
          </a:pPr>
          <a:r>
            <a:rPr lang="en-US" sz="1500" b="1" i="0" kern="1200" dirty="0"/>
            <a:t>Identifying priorities</a:t>
          </a:r>
          <a:endParaRPr lang="en-US" sz="1500" b="1" kern="1200" dirty="0"/>
        </a:p>
      </dsp:txBody>
      <dsp:txXfrm rot="5400000">
        <a:off x="4172" y="782908"/>
        <a:ext cx="1648197" cy="2348722"/>
      </dsp:txXfrm>
    </dsp:sp>
    <dsp:sp modelId="{61C05EC0-F124-7347-930E-138617684601}">
      <dsp:nvSpPr>
        <dsp:cNvPr id="0" name=""/>
        <dsp:cNvSpPr/>
      </dsp:nvSpPr>
      <dsp:spPr>
        <a:xfrm rot="16200000">
          <a:off x="642813" y="1133170"/>
          <a:ext cx="3914538" cy="1648197"/>
        </a:xfrm>
        <a:prstGeom prst="flowChartManualOperation">
          <a:avLst/>
        </a:prstGeom>
        <a:solidFill>
          <a:schemeClr val="accent1">
            <a:alpha val="90000"/>
            <a:hueOff val="0"/>
            <a:satOff val="0"/>
            <a:lumOff val="0"/>
            <a:alphaOff val="-8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0" rIns="94214" bIns="0" numCol="1" spcCol="1270" anchor="ctr" anchorCtr="0">
          <a:noAutofit/>
        </a:bodyPr>
        <a:lstStyle/>
        <a:p>
          <a:pPr marL="0" lvl="0" indent="0" algn="ctr" defTabSz="666750">
            <a:lnSpc>
              <a:spcPct val="90000"/>
            </a:lnSpc>
            <a:spcBef>
              <a:spcPct val="0"/>
            </a:spcBef>
            <a:spcAft>
              <a:spcPct val="35000"/>
            </a:spcAft>
            <a:buNone/>
          </a:pPr>
          <a:r>
            <a:rPr lang="en-US" sz="1500" b="1" i="0" kern="1200" dirty="0"/>
            <a:t>Using </a:t>
          </a:r>
          <a:br>
            <a:rPr lang="en-US" sz="1500" b="1" i="0" kern="1200" dirty="0"/>
          </a:br>
          <a:r>
            <a:rPr lang="en-US" sz="1500" b="1" i="0" kern="1200" dirty="0"/>
            <a:t>creativity</a:t>
          </a:r>
          <a:endParaRPr lang="en-US" sz="1500" b="1" kern="1200" dirty="0"/>
        </a:p>
      </dsp:txBody>
      <dsp:txXfrm rot="5400000">
        <a:off x="1775983" y="782908"/>
        <a:ext cx="1648197" cy="2348722"/>
      </dsp:txXfrm>
    </dsp:sp>
    <dsp:sp modelId="{B42A3A86-6D14-6941-A4B4-1FE830CA4907}">
      <dsp:nvSpPr>
        <dsp:cNvPr id="0" name=""/>
        <dsp:cNvSpPr/>
      </dsp:nvSpPr>
      <dsp:spPr>
        <a:xfrm rot="16200000">
          <a:off x="2414625" y="1133170"/>
          <a:ext cx="3914538" cy="1648197"/>
        </a:xfrm>
        <a:prstGeom prst="flowChartManualOperation">
          <a:avLst/>
        </a:prstGeom>
        <a:solidFill>
          <a:schemeClr val="accent1">
            <a:alpha val="90000"/>
            <a:hueOff val="0"/>
            <a:satOff val="0"/>
            <a:lumOff val="0"/>
            <a:alphaOff val="-16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0" rIns="94214" bIns="0" numCol="1" spcCol="1270" anchor="ctr" anchorCtr="0">
          <a:noAutofit/>
        </a:bodyPr>
        <a:lstStyle/>
        <a:p>
          <a:pPr marL="0" lvl="0" indent="0" algn="ctr" defTabSz="666750">
            <a:lnSpc>
              <a:spcPct val="90000"/>
            </a:lnSpc>
            <a:spcBef>
              <a:spcPct val="0"/>
            </a:spcBef>
            <a:spcAft>
              <a:spcPct val="35000"/>
            </a:spcAft>
            <a:buNone/>
          </a:pPr>
          <a:r>
            <a:rPr lang="en-US" sz="1500" b="1" i="0" kern="1200" dirty="0"/>
            <a:t>Setting long term objectives to improve performance</a:t>
          </a:r>
          <a:endParaRPr lang="en-US" sz="1500" b="1" kern="1200" dirty="0"/>
        </a:p>
      </dsp:txBody>
      <dsp:txXfrm rot="5400000">
        <a:off x="3547795" y="782908"/>
        <a:ext cx="1648197" cy="2348722"/>
      </dsp:txXfrm>
    </dsp:sp>
    <dsp:sp modelId="{AA5B83D2-E181-CF48-ABC7-42E7296F081D}">
      <dsp:nvSpPr>
        <dsp:cNvPr id="0" name=""/>
        <dsp:cNvSpPr/>
      </dsp:nvSpPr>
      <dsp:spPr>
        <a:xfrm rot="16200000">
          <a:off x="4186436" y="1133170"/>
          <a:ext cx="3914538" cy="1648197"/>
        </a:xfrm>
        <a:prstGeom prst="flowChartManualOperation">
          <a:avLst/>
        </a:prstGeom>
        <a:solidFill>
          <a:schemeClr val="accent1">
            <a:alpha val="90000"/>
            <a:hueOff val="0"/>
            <a:satOff val="0"/>
            <a:lumOff val="0"/>
            <a:alphaOff val="-24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0" rIns="94214" bIns="0" numCol="1" spcCol="1270" anchor="ctr" anchorCtr="0">
          <a:noAutofit/>
        </a:bodyPr>
        <a:lstStyle/>
        <a:p>
          <a:pPr marL="0" lvl="0" indent="0" algn="ctr" defTabSz="666750">
            <a:lnSpc>
              <a:spcPct val="90000"/>
            </a:lnSpc>
            <a:spcBef>
              <a:spcPct val="0"/>
            </a:spcBef>
            <a:spcAft>
              <a:spcPct val="35000"/>
            </a:spcAft>
            <a:buNone/>
          </a:pPr>
          <a:r>
            <a:rPr lang="en-US" sz="1500" b="1" i="0" kern="1200" dirty="0"/>
            <a:t>Generating options</a:t>
          </a:r>
          <a:endParaRPr lang="en-US" sz="1500" b="1" kern="1200" dirty="0"/>
        </a:p>
      </dsp:txBody>
      <dsp:txXfrm rot="5400000">
        <a:off x="5319606" y="782908"/>
        <a:ext cx="1648197" cy="2348722"/>
      </dsp:txXfrm>
    </dsp:sp>
    <dsp:sp modelId="{31E3ECF4-51F2-A847-ABFB-094C4356D75D}">
      <dsp:nvSpPr>
        <dsp:cNvPr id="0" name=""/>
        <dsp:cNvSpPr/>
      </dsp:nvSpPr>
      <dsp:spPr>
        <a:xfrm rot="16200000">
          <a:off x="5958248" y="1133170"/>
          <a:ext cx="3914538" cy="1648197"/>
        </a:xfrm>
        <a:prstGeom prst="flowChartManualOperation">
          <a:avLst/>
        </a:prstGeom>
        <a:solidFill>
          <a:schemeClr val="accent1">
            <a:alpha val="90000"/>
            <a:hueOff val="0"/>
            <a:satOff val="0"/>
            <a:lumOff val="0"/>
            <a:alphaOff val="-32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0" rIns="94214" bIns="0" numCol="1" spcCol="1270" anchor="ctr" anchorCtr="0">
          <a:noAutofit/>
        </a:bodyPr>
        <a:lstStyle/>
        <a:p>
          <a:pPr marL="0" lvl="0" indent="0" algn="ctr" defTabSz="666750">
            <a:lnSpc>
              <a:spcPct val="90000"/>
            </a:lnSpc>
            <a:spcBef>
              <a:spcPct val="0"/>
            </a:spcBef>
            <a:spcAft>
              <a:spcPct val="35000"/>
            </a:spcAft>
            <a:buNone/>
          </a:pPr>
          <a:r>
            <a:rPr lang="en-US" sz="1500" b="1" i="0" kern="1200" dirty="0"/>
            <a:t>Evaluating and deciding on strategies</a:t>
          </a:r>
          <a:endParaRPr lang="en-US" sz="1500" b="1" kern="1200" dirty="0"/>
        </a:p>
      </dsp:txBody>
      <dsp:txXfrm rot="5400000">
        <a:off x="7091418" y="782908"/>
        <a:ext cx="1648197" cy="2348722"/>
      </dsp:txXfrm>
    </dsp:sp>
    <dsp:sp modelId="{8FFE380D-2D20-5E4E-BF5A-D4BBF0512DFF}">
      <dsp:nvSpPr>
        <dsp:cNvPr id="0" name=""/>
        <dsp:cNvSpPr/>
      </dsp:nvSpPr>
      <dsp:spPr>
        <a:xfrm rot="16200000">
          <a:off x="7730060" y="1133170"/>
          <a:ext cx="3914538" cy="1648197"/>
        </a:xfrm>
        <a:prstGeom prst="flowChartManualOperation">
          <a:avLst/>
        </a:prstGeom>
        <a:solidFill>
          <a:schemeClr val="accent1">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0" rIns="94214" bIns="0" numCol="1" spcCol="1270" anchor="ctr" anchorCtr="0">
          <a:noAutofit/>
        </a:bodyPr>
        <a:lstStyle/>
        <a:p>
          <a:pPr marL="0" lvl="0" indent="0" algn="ctr" defTabSz="666750">
            <a:lnSpc>
              <a:spcPct val="90000"/>
            </a:lnSpc>
            <a:spcBef>
              <a:spcPct val="0"/>
            </a:spcBef>
            <a:spcAft>
              <a:spcPct val="35000"/>
            </a:spcAft>
            <a:buNone/>
          </a:pPr>
          <a:r>
            <a:rPr lang="en-US" sz="1500" b="1" i="0" kern="1200" dirty="0"/>
            <a:t>Defining a monitoring process for implementation</a:t>
          </a:r>
          <a:endParaRPr lang="en-US" sz="1500" b="1" kern="1200" dirty="0"/>
        </a:p>
      </dsp:txBody>
      <dsp:txXfrm rot="5400000">
        <a:off x="8863230" y="782908"/>
        <a:ext cx="1648197" cy="23487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EFF881-A412-B74B-96EF-EFDCA7742D68}">
      <dsp:nvSpPr>
        <dsp:cNvPr id="0" name=""/>
        <dsp:cNvSpPr/>
      </dsp:nvSpPr>
      <dsp:spPr>
        <a:xfrm>
          <a:off x="1032" y="1820"/>
          <a:ext cx="1826900" cy="1562551"/>
        </a:xfrm>
        <a:prstGeom prst="roundRect">
          <a:avLst>
            <a:gd name="adj" fmla="val 10000"/>
          </a:avLst>
        </a:prstGeom>
        <a:solidFill>
          <a:schemeClr val="accent1">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Promoting Laboratory Visibility</a:t>
          </a:r>
          <a:endParaRPr lang="en-US" sz="2000" kern="1200" dirty="0"/>
        </a:p>
      </dsp:txBody>
      <dsp:txXfrm>
        <a:off x="46798" y="47586"/>
        <a:ext cx="1735368" cy="1471019"/>
      </dsp:txXfrm>
    </dsp:sp>
    <dsp:sp modelId="{BD3C1F39-DF63-2C45-BA18-D176F8DAB421}">
      <dsp:nvSpPr>
        <dsp:cNvPr id="0" name=""/>
        <dsp:cNvSpPr/>
      </dsp:nvSpPr>
      <dsp:spPr>
        <a:xfrm>
          <a:off x="1032" y="1868740"/>
          <a:ext cx="1826900" cy="2062610"/>
        </a:xfrm>
        <a:prstGeom prst="roundRect">
          <a:avLst>
            <a:gd name="adj" fmla="val 10000"/>
          </a:avLst>
        </a:prstGeom>
        <a:solidFill>
          <a:schemeClr val="accent1">
            <a:lumMod val="75000"/>
            <a:alpha val="7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Outlay a plan for communications to promote visibility of the laboratory and gain stakeholder buy-in and interest in the laboratory</a:t>
          </a:r>
        </a:p>
      </dsp:txBody>
      <dsp:txXfrm>
        <a:off x="54540" y="1922248"/>
        <a:ext cx="1719884" cy="1955594"/>
      </dsp:txXfrm>
    </dsp:sp>
    <dsp:sp modelId="{12A1D7A4-5773-FB4A-A7C4-22FE0AE81CF7}">
      <dsp:nvSpPr>
        <dsp:cNvPr id="0" name=""/>
        <dsp:cNvSpPr/>
      </dsp:nvSpPr>
      <dsp:spPr>
        <a:xfrm>
          <a:off x="2134852" y="1820"/>
          <a:ext cx="1826900" cy="1562551"/>
        </a:xfrm>
        <a:prstGeom prst="roundRect">
          <a:avLst>
            <a:gd name="adj" fmla="val 10000"/>
          </a:avLst>
        </a:prstGeom>
        <a:solidFill>
          <a:schemeClr val="accent1">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People and Culture</a:t>
          </a:r>
          <a:endParaRPr lang="en-US" sz="2000" kern="1200" dirty="0"/>
        </a:p>
      </dsp:txBody>
      <dsp:txXfrm>
        <a:off x="2180618" y="47586"/>
        <a:ext cx="1735368" cy="1471019"/>
      </dsp:txXfrm>
    </dsp:sp>
    <dsp:sp modelId="{E5B81A22-901A-2342-B8AC-26DB8FC48794}">
      <dsp:nvSpPr>
        <dsp:cNvPr id="0" name=""/>
        <dsp:cNvSpPr/>
      </dsp:nvSpPr>
      <dsp:spPr>
        <a:xfrm>
          <a:off x="2134852" y="1868740"/>
          <a:ext cx="1826900" cy="2062610"/>
        </a:xfrm>
        <a:prstGeom prst="roundRect">
          <a:avLst>
            <a:gd name="adj" fmla="val 10000"/>
          </a:avLst>
        </a:prstGeom>
        <a:solidFill>
          <a:schemeClr val="accent1">
            <a:lumMod val="75000"/>
            <a:alpha val="7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Be the best place to work in pathology and laboratory medicine by cultivating diverse life-long learners and engaging and guiding the next generation of laboratory leaders, supervisors, managers, and MLS to build a culture of patient-focused lab advocates</a:t>
          </a:r>
        </a:p>
      </dsp:txBody>
      <dsp:txXfrm>
        <a:off x="2188360" y="1922248"/>
        <a:ext cx="1719884" cy="1955594"/>
      </dsp:txXfrm>
    </dsp:sp>
    <dsp:sp modelId="{27547C15-EC9C-3C49-92F7-8A70FE200895}">
      <dsp:nvSpPr>
        <dsp:cNvPr id="0" name=""/>
        <dsp:cNvSpPr/>
      </dsp:nvSpPr>
      <dsp:spPr>
        <a:xfrm>
          <a:off x="4268671" y="1820"/>
          <a:ext cx="1826900" cy="1562551"/>
        </a:xfrm>
        <a:prstGeom prst="roundRect">
          <a:avLst>
            <a:gd name="adj" fmla="val 10000"/>
          </a:avLst>
        </a:prstGeom>
        <a:solidFill>
          <a:schemeClr val="accent1">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Quality</a:t>
          </a:r>
          <a:endParaRPr lang="en-US" sz="2000" kern="1200" dirty="0"/>
        </a:p>
      </dsp:txBody>
      <dsp:txXfrm>
        <a:off x="4314437" y="47586"/>
        <a:ext cx="1735368" cy="1471019"/>
      </dsp:txXfrm>
    </dsp:sp>
    <dsp:sp modelId="{F95E2433-2570-A64C-949F-883DDFA7025F}">
      <dsp:nvSpPr>
        <dsp:cNvPr id="0" name=""/>
        <dsp:cNvSpPr/>
      </dsp:nvSpPr>
      <dsp:spPr>
        <a:xfrm>
          <a:off x="4268671" y="1868740"/>
          <a:ext cx="1826900" cy="2062610"/>
        </a:xfrm>
        <a:prstGeom prst="roundRect">
          <a:avLst>
            <a:gd name="adj" fmla="val 10000"/>
          </a:avLst>
        </a:prstGeom>
        <a:solidFill>
          <a:schemeClr val="accent1">
            <a:lumMod val="75000"/>
            <a:alpha val="7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Strengthen the quality program and operational processes to reach accreditation or certification standards throughout the department, enhance patient safety, and support recognition of laboratory quality</a:t>
          </a:r>
        </a:p>
      </dsp:txBody>
      <dsp:txXfrm>
        <a:off x="4322179" y="1922248"/>
        <a:ext cx="1719884" cy="1955594"/>
      </dsp:txXfrm>
    </dsp:sp>
    <dsp:sp modelId="{8594523F-D4AD-C643-A483-76F612A73173}">
      <dsp:nvSpPr>
        <dsp:cNvPr id="0" name=""/>
        <dsp:cNvSpPr/>
      </dsp:nvSpPr>
      <dsp:spPr>
        <a:xfrm>
          <a:off x="6402491" y="1820"/>
          <a:ext cx="1826900" cy="1562551"/>
        </a:xfrm>
        <a:prstGeom prst="roundRect">
          <a:avLst>
            <a:gd name="adj" fmla="val 10000"/>
          </a:avLst>
        </a:prstGeom>
        <a:solidFill>
          <a:schemeClr val="accent1">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Financials</a:t>
          </a:r>
          <a:endParaRPr lang="en-US" sz="2000" kern="1200" dirty="0"/>
        </a:p>
      </dsp:txBody>
      <dsp:txXfrm>
        <a:off x="6448257" y="47586"/>
        <a:ext cx="1735368" cy="1471019"/>
      </dsp:txXfrm>
    </dsp:sp>
    <dsp:sp modelId="{23703E7E-48C0-B048-8372-93DA4E3328E6}">
      <dsp:nvSpPr>
        <dsp:cNvPr id="0" name=""/>
        <dsp:cNvSpPr/>
      </dsp:nvSpPr>
      <dsp:spPr>
        <a:xfrm>
          <a:off x="6402491" y="1868740"/>
          <a:ext cx="1826900" cy="2062610"/>
        </a:xfrm>
        <a:prstGeom prst="roundRect">
          <a:avLst>
            <a:gd name="adj" fmla="val 10000"/>
          </a:avLst>
        </a:prstGeom>
        <a:solidFill>
          <a:schemeClr val="accent1">
            <a:lumMod val="75000"/>
            <a:alpha val="7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Ensure that overall financial performance continues to keep pace with the operating and capital requirements needed to advance divisional and departmental mission and values</a:t>
          </a:r>
        </a:p>
      </dsp:txBody>
      <dsp:txXfrm>
        <a:off x="6455999" y="1922248"/>
        <a:ext cx="1719884" cy="1955594"/>
      </dsp:txXfrm>
    </dsp:sp>
    <dsp:sp modelId="{DF994F03-D813-6C49-A4A9-DE836BFDF738}">
      <dsp:nvSpPr>
        <dsp:cNvPr id="0" name=""/>
        <dsp:cNvSpPr/>
      </dsp:nvSpPr>
      <dsp:spPr>
        <a:xfrm>
          <a:off x="8536311" y="1820"/>
          <a:ext cx="1826900" cy="1562551"/>
        </a:xfrm>
        <a:prstGeom prst="roundRect">
          <a:avLst>
            <a:gd name="adj" fmla="val 10000"/>
          </a:avLst>
        </a:prstGeom>
        <a:solidFill>
          <a:schemeClr val="accent1">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Service and Growth</a:t>
          </a:r>
          <a:endParaRPr lang="en-US" sz="2000" kern="1200" dirty="0"/>
        </a:p>
      </dsp:txBody>
      <dsp:txXfrm>
        <a:off x="8582077" y="47586"/>
        <a:ext cx="1735368" cy="1471019"/>
      </dsp:txXfrm>
    </dsp:sp>
    <dsp:sp modelId="{139AEB89-ECE2-AD4E-BFFC-96C22AC575C0}">
      <dsp:nvSpPr>
        <dsp:cNvPr id="0" name=""/>
        <dsp:cNvSpPr/>
      </dsp:nvSpPr>
      <dsp:spPr>
        <a:xfrm>
          <a:off x="8536311" y="1868740"/>
          <a:ext cx="1826900" cy="2062610"/>
        </a:xfrm>
        <a:prstGeom prst="roundRect">
          <a:avLst>
            <a:gd name="adj" fmla="val 10000"/>
          </a:avLst>
        </a:prstGeom>
        <a:solidFill>
          <a:schemeClr val="accent1">
            <a:lumMod val="75000"/>
            <a:alpha val="7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Accelerate innovation and implement the best cutting-edge technologies throughout the laboratory to increase clinical volume, operational expansion, and geographic outreach</a:t>
          </a:r>
        </a:p>
      </dsp:txBody>
      <dsp:txXfrm>
        <a:off x="8589819" y="1922248"/>
        <a:ext cx="1719884" cy="1955594"/>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extLst>
    <p:ext uri="{620B2872-D7B9-4A21-9093-7833F8D536E1}">
      <p15:sldGuideLst xmlns:p15="http://schemas.microsoft.com/office/powerpoint/2012/main">
        <p15:guide id="1" orient="horz" pos="2880">
          <p15:clr>
            <a:srgbClr val="F26B43"/>
          </p15:clr>
        </p15:guide>
        <p15:guide id="2" pos="2160">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91" name="Google Shape;9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Google Shape;151;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52" name="Google Shape;152;p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11</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59" name="Google Shape;159;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400"/>
              <a:buFont typeface="Arial"/>
              <a:buNone/>
              <a:tabLst/>
              <a:defRPr/>
            </a:pPr>
            <a:r>
              <a:rPr lang="en-US" dirty="0">
                <a:latin typeface="Arial"/>
                <a:ea typeface="Arial"/>
                <a:cs typeface="Arial"/>
                <a:sym typeface="Arial"/>
              </a:rPr>
              <a:t>As a user of this document, please </a:t>
            </a:r>
            <a:r>
              <a:rPr lang="en-US" sz="1800" dirty="0">
                <a:solidFill>
                  <a:srgbClr val="1F497D"/>
                </a:solidFill>
                <a:effectLst/>
                <a:latin typeface="Calibri" panose="020F0502020204030204" pitchFamily="34" charset="0"/>
                <a:ea typeface="Calibri" panose="020F0502020204030204" pitchFamily="34" charset="0"/>
              </a:rPr>
              <a:t>add your info in the bracketed fields to reflect </a:t>
            </a:r>
            <a:r>
              <a:rPr lang="en-US" sz="1800">
                <a:solidFill>
                  <a:srgbClr val="1F497D"/>
                </a:solidFill>
                <a:effectLst/>
                <a:latin typeface="Calibri" panose="020F0502020204030204" pitchFamily="34" charset="0"/>
                <a:ea typeface="Calibri" panose="020F0502020204030204" pitchFamily="34" charset="0"/>
              </a:rPr>
              <a:t>accurate numbers. </a:t>
            </a:r>
            <a:endParaRPr lang="en-US" sz="1800" dirty="0">
              <a:effectLst/>
              <a:latin typeface="Times New Roman" panose="02020603050405020304" pitchFamily="18" charset="0"/>
              <a:ea typeface="Calibri" panose="020F0502020204030204" pitchFamily="34" charset="0"/>
            </a:endParaRPr>
          </a:p>
          <a:p>
            <a:pPr marL="0" lvl="0" indent="0" algn="l" rtl="0">
              <a:lnSpc>
                <a:spcPct val="100000"/>
              </a:lnSpc>
              <a:spcBef>
                <a:spcPts val="0"/>
              </a:spcBef>
              <a:spcAft>
                <a:spcPts val="0"/>
              </a:spcAft>
              <a:buClr>
                <a:schemeClr val="dk1"/>
              </a:buClr>
              <a:buSzPts val="1400"/>
              <a:buFont typeface="Arial"/>
              <a:buNone/>
            </a:pPr>
            <a:endParaRPr dirty="0">
              <a:latin typeface="Arial"/>
              <a:ea typeface="Arial"/>
              <a:cs typeface="Arial"/>
              <a:sym typeface="Arial"/>
            </a:endParaRPr>
          </a:p>
        </p:txBody>
      </p:sp>
      <p:sp>
        <p:nvSpPr>
          <p:cNvPr id="177" name="Google Shape;17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6" name="Google Shape;196;p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97" name="Google Shape;197;p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14</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03" name="Google Shape;203;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22af88785c1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8" name="Google Shape;208;g22af88785c1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9" name="Google Shape;209;g22af88785c1_0_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16</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15" name="Google Shape;215;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1" name="Google Shape;221;p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2" name="Google Shape;222;p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18</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30" name="Google Shape;230;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38" name="Google Shape;238;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97" name="Google Shape;9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22af88785c1_0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3" name="Google Shape;243;g22af88785c1_0_4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4" name="Google Shape;244;g22af88785c1_0_4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21</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2559ba44038_1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7" name="Google Shape;257;g2559ba44038_1_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8" name="Google Shape;258;g2559ba44038_1_1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23</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2559ba44038_1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5" name="Google Shape;265;g2559ba44038_1_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6" name="Google Shape;266;g2559ba44038_1_2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24</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22ec84b56ea_0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3" name="Google Shape;273;g22ec84b56ea_0_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4" name="Google Shape;274;g22ec84b56ea_0_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25</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p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81" name="Google Shape;281;p1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26</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7" name="Google Shape;287;p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288" name="Google Shape;288;p2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27</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03" name="Google Shape;103;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08" name="Google Shape;10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14" name="Google Shape;11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21" name="Google Shape;12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latin typeface="Arial"/>
              <a:ea typeface="Arial"/>
              <a:cs typeface="Arial"/>
              <a:sym typeface="Arial"/>
            </a:endParaRPr>
          </a:p>
        </p:txBody>
      </p:sp>
      <p:sp>
        <p:nvSpPr>
          <p:cNvPr id="126" name="Google Shape;126;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35" name="Google Shape;13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latin typeface="Arial"/>
              <a:ea typeface="Arial"/>
              <a:cs typeface="Arial"/>
              <a:sym typeface="Arial"/>
            </a:endParaRPr>
          </a:p>
        </p:txBody>
      </p:sp>
      <p:sp>
        <p:nvSpPr>
          <p:cNvPr id="144" name="Google Shape;14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
        <p:cNvGrpSpPr/>
        <p:nvPr/>
      </p:nvGrpSpPr>
      <p:grpSpPr>
        <a:xfrm>
          <a:off x="0" y="0"/>
          <a:ext cx="0" cy="0"/>
          <a:chOff x="0" y="0"/>
          <a:chExt cx="0" cy="0"/>
        </a:xfrm>
      </p:grpSpPr>
      <p:pic>
        <p:nvPicPr>
          <p:cNvPr id="13" name="Google Shape;13;p93" descr="A picture containing text, windmill, device&#10;&#10;Description automatically generated"/>
          <p:cNvPicPr preferRelativeResize="0"/>
          <p:nvPr/>
        </p:nvPicPr>
        <p:blipFill rotWithShape="1">
          <a:blip r:embed="rId2">
            <a:alphaModFix/>
          </a:blip>
          <a:srcRect t="26822" b="12572"/>
          <a:stretch/>
        </p:blipFill>
        <p:spPr>
          <a:xfrm>
            <a:off x="-132080" y="1270000"/>
            <a:ext cx="12535132" cy="4277360"/>
          </a:xfrm>
          <a:prstGeom prst="rect">
            <a:avLst/>
          </a:prstGeom>
          <a:noFill/>
          <a:ln>
            <a:noFill/>
          </a:ln>
        </p:spPr>
      </p:pic>
      <p:sp>
        <p:nvSpPr>
          <p:cNvPr id="14" name="Google Shape;14;p93"/>
          <p:cNvSpPr txBox="1">
            <a:spLocks noGrp="1"/>
          </p:cNvSpPr>
          <p:nvPr>
            <p:ph type="ctrTitle"/>
          </p:nvPr>
        </p:nvSpPr>
        <p:spPr>
          <a:xfrm>
            <a:off x="775386" y="1950718"/>
            <a:ext cx="9244914" cy="3332481"/>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lt1"/>
              </a:buClr>
              <a:buSzPts val="6000"/>
              <a:buFont typeface="Arial"/>
              <a:buNone/>
              <a:defRPr sz="60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93"/>
          <p:cNvSpPr txBox="1">
            <a:spLocks noGrp="1"/>
          </p:cNvSpPr>
          <p:nvPr>
            <p:ph type="subTitle" idx="1"/>
          </p:nvPr>
        </p:nvSpPr>
        <p:spPr>
          <a:xfrm>
            <a:off x="876300" y="5730239"/>
            <a:ext cx="9144000" cy="99568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300"/>
              </a:spcBef>
              <a:spcAft>
                <a:spcPts val="0"/>
              </a:spcAft>
              <a:buClr>
                <a:srgbClr val="C58963"/>
              </a:buClr>
              <a:buSzPts val="1600"/>
              <a:buFont typeface="Arial"/>
              <a:buNone/>
              <a:defRPr sz="2000">
                <a:solidFill>
                  <a:srgbClr val="25408F"/>
                </a:solidFill>
              </a:defRPr>
            </a:lvl1pPr>
            <a:lvl2pPr lvl="1" algn="ctr">
              <a:lnSpc>
                <a:spcPct val="110000"/>
              </a:lnSpc>
              <a:spcBef>
                <a:spcPts val="600"/>
              </a:spcBef>
              <a:spcAft>
                <a:spcPts val="0"/>
              </a:spcAft>
              <a:buSzPts val="1600"/>
              <a:buNone/>
              <a:defRPr sz="2000"/>
            </a:lvl2pPr>
            <a:lvl3pPr lvl="2" algn="ctr">
              <a:lnSpc>
                <a:spcPct val="110000"/>
              </a:lnSpc>
              <a:spcBef>
                <a:spcPts val="600"/>
              </a:spcBef>
              <a:spcAft>
                <a:spcPts val="0"/>
              </a:spcAft>
              <a:buSzPts val="1440"/>
              <a:buNone/>
              <a:defRPr sz="1800"/>
            </a:lvl3pPr>
            <a:lvl4pPr lvl="3" algn="ctr">
              <a:lnSpc>
                <a:spcPct val="110000"/>
              </a:lnSpc>
              <a:spcBef>
                <a:spcPts val="600"/>
              </a:spcBef>
              <a:spcAft>
                <a:spcPts val="0"/>
              </a:spcAft>
              <a:buSzPts val="1280"/>
              <a:buNone/>
              <a:defRPr sz="1600"/>
            </a:lvl4pPr>
            <a:lvl5pPr lvl="4" algn="ctr">
              <a:lnSpc>
                <a:spcPct val="110000"/>
              </a:lnSpc>
              <a:spcBef>
                <a:spcPts val="600"/>
              </a:spcBef>
              <a:spcAft>
                <a:spcPts val="0"/>
              </a:spcAft>
              <a:buSzPts val="1280"/>
              <a:buNone/>
              <a:defRPr sz="1600"/>
            </a:lvl5pPr>
            <a:lvl6pPr lvl="5" algn="ctr">
              <a:lnSpc>
                <a:spcPct val="90000"/>
              </a:lnSpc>
              <a:spcBef>
                <a:spcPts val="6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16" name="Google Shape;16;p93" descr="A picture containing logo&#10;&#10;Description automatically generated"/>
          <p:cNvPicPr preferRelativeResize="0"/>
          <p:nvPr/>
        </p:nvPicPr>
        <p:blipFill rotWithShape="1">
          <a:blip r:embed="rId3">
            <a:alphaModFix/>
          </a:blip>
          <a:srcRect/>
          <a:stretch/>
        </p:blipFill>
        <p:spPr>
          <a:xfrm>
            <a:off x="969264" y="364885"/>
            <a:ext cx="2810256" cy="59015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55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Blank" type="blank">
  <p:cSld name="BLANK">
    <p:spTree>
      <p:nvGrpSpPr>
        <p:cNvPr id="1" name="Shape 63"/>
        <p:cNvGrpSpPr/>
        <p:nvPr/>
      </p:nvGrpSpPr>
      <p:grpSpPr>
        <a:xfrm>
          <a:off x="0" y="0"/>
          <a:ext cx="0" cy="0"/>
          <a:chOff x="0" y="0"/>
          <a:chExt cx="0" cy="0"/>
        </a:xfrm>
      </p:grpSpPr>
      <p:sp>
        <p:nvSpPr>
          <p:cNvPr id="64" name="Google Shape;64;p102"/>
          <p:cNvSpPr/>
          <p:nvPr/>
        </p:nvSpPr>
        <p:spPr>
          <a:xfrm>
            <a:off x="487680" y="5303520"/>
            <a:ext cx="2084832" cy="14264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5"/>
        <p:cNvGrpSpPr/>
        <p:nvPr/>
      </p:nvGrpSpPr>
      <p:grpSpPr>
        <a:xfrm>
          <a:off x="0" y="0"/>
          <a:ext cx="0" cy="0"/>
          <a:chOff x="0" y="0"/>
          <a:chExt cx="0" cy="0"/>
        </a:xfrm>
      </p:grpSpPr>
      <p:sp>
        <p:nvSpPr>
          <p:cNvPr id="66" name="Google Shape;66;p103"/>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7" name="Google Shape;67;p103"/>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03"/>
          <p:cNvSpPr txBox="1">
            <a:spLocks noGrp="1"/>
          </p:cNvSpPr>
          <p:nvPr>
            <p:ph type="body" idx="1"/>
          </p:nvPr>
        </p:nvSpPr>
        <p:spPr>
          <a:xfrm>
            <a:off x="838200" y="1825625"/>
            <a:ext cx="5181600" cy="3868039"/>
          </a:xfrm>
          <a:prstGeom prst="rect">
            <a:avLst/>
          </a:prstGeom>
          <a:noFill/>
          <a:ln>
            <a:noFill/>
          </a:ln>
        </p:spPr>
        <p:txBody>
          <a:bodyPr spcFirstLastPara="1" wrap="square" lIns="91425" tIns="45700" rIns="91425" bIns="45700" anchor="t" anchorCtr="0">
            <a:noAutofit/>
          </a:bodyPr>
          <a:lstStyle>
            <a:lvl1pPr marL="457200" lvl="0" indent="-350520" algn="l">
              <a:lnSpc>
                <a:spcPct val="120000"/>
              </a:lnSpc>
              <a:spcBef>
                <a:spcPts val="600"/>
              </a:spcBef>
              <a:spcAft>
                <a:spcPts val="0"/>
              </a:spcAft>
              <a:buClr>
                <a:srgbClr val="4696D2"/>
              </a:buClr>
              <a:buSzPts val="1920"/>
              <a:buChar char="•"/>
              <a:defRPr>
                <a:solidFill>
                  <a:srgbClr val="0C0C0C"/>
                </a:solidFill>
              </a:defRPr>
            </a:lvl1pPr>
            <a:lvl2pPr marL="914400" lvl="1" indent="-330200" algn="l">
              <a:lnSpc>
                <a:spcPct val="120000"/>
              </a:lnSpc>
              <a:spcBef>
                <a:spcPts val="600"/>
              </a:spcBef>
              <a:spcAft>
                <a:spcPts val="0"/>
              </a:spcAft>
              <a:buClr>
                <a:srgbClr val="4696D2"/>
              </a:buClr>
              <a:buSzPts val="1600"/>
              <a:buChar char="•"/>
              <a:defRPr>
                <a:solidFill>
                  <a:srgbClr val="0C0C0C"/>
                </a:solidFill>
              </a:defRPr>
            </a:lvl2pPr>
            <a:lvl3pPr marL="1371600" lvl="2" indent="-320039" algn="l">
              <a:lnSpc>
                <a:spcPct val="120000"/>
              </a:lnSpc>
              <a:spcBef>
                <a:spcPts val="600"/>
              </a:spcBef>
              <a:spcAft>
                <a:spcPts val="0"/>
              </a:spcAft>
              <a:buClr>
                <a:srgbClr val="4696D2"/>
              </a:buClr>
              <a:buSzPts val="1440"/>
              <a:buChar char="•"/>
              <a:defRPr>
                <a:solidFill>
                  <a:srgbClr val="0C0C0C"/>
                </a:solidFill>
              </a:defRPr>
            </a:lvl3pPr>
            <a:lvl4pPr marL="1828800" lvl="3" indent="-309880" algn="l">
              <a:lnSpc>
                <a:spcPct val="120000"/>
              </a:lnSpc>
              <a:spcBef>
                <a:spcPts val="600"/>
              </a:spcBef>
              <a:spcAft>
                <a:spcPts val="0"/>
              </a:spcAft>
              <a:buClr>
                <a:srgbClr val="4696D2"/>
              </a:buClr>
              <a:buSzPts val="1280"/>
              <a:buChar char="•"/>
              <a:defRPr>
                <a:solidFill>
                  <a:srgbClr val="0C0C0C"/>
                </a:solidFill>
              </a:defRPr>
            </a:lvl4pPr>
            <a:lvl5pPr marL="2286000" lvl="4" indent="-309879" algn="l">
              <a:lnSpc>
                <a:spcPct val="12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9" name="Google Shape;69;p103"/>
          <p:cNvSpPr txBox="1">
            <a:spLocks noGrp="1"/>
          </p:cNvSpPr>
          <p:nvPr>
            <p:ph type="body" idx="2"/>
          </p:nvPr>
        </p:nvSpPr>
        <p:spPr>
          <a:xfrm>
            <a:off x="6172200" y="1825625"/>
            <a:ext cx="5181600" cy="3868039"/>
          </a:xfrm>
          <a:prstGeom prst="rect">
            <a:avLst/>
          </a:prstGeom>
          <a:noFill/>
          <a:ln>
            <a:noFill/>
          </a:ln>
        </p:spPr>
        <p:txBody>
          <a:bodyPr spcFirstLastPara="1" wrap="square" lIns="91425" tIns="45700" rIns="91425" bIns="45700" anchor="t" anchorCtr="0">
            <a:no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2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70" name="Google Shape;70;p103"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71"/>
        <p:cNvGrpSpPr/>
        <p:nvPr/>
      </p:nvGrpSpPr>
      <p:grpSpPr>
        <a:xfrm>
          <a:off x="0" y="0"/>
          <a:ext cx="0" cy="0"/>
          <a:chOff x="0" y="0"/>
          <a:chExt cx="0" cy="0"/>
        </a:xfrm>
      </p:grpSpPr>
      <p:sp>
        <p:nvSpPr>
          <p:cNvPr id="72" name="Google Shape;72;p104"/>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C58963"/>
              </a:solidFill>
              <a:latin typeface="Arial"/>
              <a:ea typeface="Arial"/>
              <a:cs typeface="Arial"/>
              <a:sym typeface="Arial"/>
            </a:endParaRPr>
          </a:p>
        </p:txBody>
      </p:sp>
      <p:sp>
        <p:nvSpPr>
          <p:cNvPr id="73" name="Google Shape;73;p104"/>
          <p:cNvSpPr/>
          <p:nvPr/>
        </p:nvSpPr>
        <p:spPr>
          <a:xfrm>
            <a:off x="7510013" y="1"/>
            <a:ext cx="3648973" cy="6857999"/>
          </a:xfrm>
          <a:prstGeom prst="rect">
            <a:avLst/>
          </a:prstGeom>
          <a:solidFill>
            <a:srgbClr val="F2F2F2"/>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4" name="Google Shape;74;p104"/>
          <p:cNvSpPr txBox="1">
            <a:spLocks noGrp="1"/>
          </p:cNvSpPr>
          <p:nvPr>
            <p:ph type="title"/>
          </p:nvPr>
        </p:nvSpPr>
        <p:spPr>
          <a:xfrm>
            <a:off x="838200" y="203129"/>
            <a:ext cx="6671813" cy="11670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104"/>
          <p:cNvSpPr txBox="1">
            <a:spLocks noGrp="1"/>
          </p:cNvSpPr>
          <p:nvPr>
            <p:ph type="body" idx="1"/>
          </p:nvPr>
        </p:nvSpPr>
        <p:spPr>
          <a:xfrm>
            <a:off x="838200" y="1825625"/>
            <a:ext cx="5551025" cy="4059140"/>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1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6" name="Google Shape;76;p104"/>
          <p:cNvSpPr>
            <a:spLocks noGrp="1"/>
          </p:cNvSpPr>
          <p:nvPr>
            <p:ph type="pic" idx="2"/>
          </p:nvPr>
        </p:nvSpPr>
        <p:spPr>
          <a:xfrm>
            <a:off x="7510013" y="0"/>
            <a:ext cx="3648974" cy="6858000"/>
          </a:xfrm>
          <a:prstGeom prst="rect">
            <a:avLst/>
          </a:prstGeom>
          <a:noFill/>
          <a:ln>
            <a:noFill/>
          </a:ln>
        </p:spPr>
      </p:sp>
      <p:pic>
        <p:nvPicPr>
          <p:cNvPr id="77" name="Google Shape;77;p104"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624">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3_Title and Content">
  <p:cSld name="3_Title and Content">
    <p:spTree>
      <p:nvGrpSpPr>
        <p:cNvPr id="1" name="Shape 78"/>
        <p:cNvGrpSpPr/>
        <p:nvPr/>
      </p:nvGrpSpPr>
      <p:grpSpPr>
        <a:xfrm>
          <a:off x="0" y="0"/>
          <a:ext cx="0" cy="0"/>
          <a:chOff x="0" y="0"/>
          <a:chExt cx="0" cy="0"/>
        </a:xfrm>
      </p:grpSpPr>
      <p:sp>
        <p:nvSpPr>
          <p:cNvPr id="79" name="Google Shape;79;p105"/>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0" name="Google Shape;80;p105"/>
          <p:cNvSpPr txBox="1">
            <a:spLocks noGrp="1"/>
          </p:cNvSpPr>
          <p:nvPr>
            <p:ph type="title"/>
          </p:nvPr>
        </p:nvSpPr>
        <p:spPr>
          <a:xfrm>
            <a:off x="838199" y="203131"/>
            <a:ext cx="10337801" cy="116704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05"/>
          <p:cNvSpPr txBox="1">
            <a:spLocks noGrp="1"/>
          </p:cNvSpPr>
          <p:nvPr>
            <p:ph type="body" idx="1"/>
          </p:nvPr>
        </p:nvSpPr>
        <p:spPr>
          <a:xfrm>
            <a:off x="838200" y="1825625"/>
            <a:ext cx="10337800" cy="4059142"/>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lvl1pPr>
            <a:lvl2pPr marL="914400" lvl="1" indent="-330200" algn="l">
              <a:lnSpc>
                <a:spcPct val="110000"/>
              </a:lnSpc>
              <a:spcBef>
                <a:spcPts val="600"/>
              </a:spcBef>
              <a:spcAft>
                <a:spcPts val="0"/>
              </a:spcAft>
              <a:buClr>
                <a:srgbClr val="4696D2"/>
              </a:buClr>
              <a:buSzPts val="1600"/>
              <a:buChar char="•"/>
              <a:defRPr/>
            </a:lvl2pPr>
            <a:lvl3pPr marL="1371600" lvl="2" indent="-320039" algn="l">
              <a:lnSpc>
                <a:spcPct val="110000"/>
              </a:lnSpc>
              <a:spcBef>
                <a:spcPts val="600"/>
              </a:spcBef>
              <a:spcAft>
                <a:spcPts val="0"/>
              </a:spcAft>
              <a:buClr>
                <a:srgbClr val="4696D2"/>
              </a:buClr>
              <a:buSzPts val="1440"/>
              <a:buChar char="•"/>
              <a:defRPr/>
            </a:lvl3pPr>
            <a:lvl4pPr marL="1828800" lvl="3" indent="-309880" algn="l">
              <a:lnSpc>
                <a:spcPct val="110000"/>
              </a:lnSpc>
              <a:spcBef>
                <a:spcPts val="600"/>
              </a:spcBef>
              <a:spcAft>
                <a:spcPts val="0"/>
              </a:spcAft>
              <a:buClr>
                <a:srgbClr val="4696D2"/>
              </a:buClr>
              <a:buSzPts val="1280"/>
              <a:buChar char="•"/>
              <a:defRPr/>
            </a:lvl4pPr>
            <a:lvl5pPr marL="2286000" lvl="4" indent="-309879" algn="l">
              <a:lnSpc>
                <a:spcPct val="110000"/>
              </a:lnSpc>
              <a:spcBef>
                <a:spcPts val="600"/>
              </a:spcBef>
              <a:spcAft>
                <a:spcPts val="0"/>
              </a:spcAft>
              <a:buClr>
                <a:srgbClr val="4696D2"/>
              </a:buClr>
              <a:buSzPts val="128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82" name="Google Shape;82;p105"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168">
          <p15:clr>
            <a:srgbClr val="FBAE40"/>
          </p15:clr>
        </p15:guide>
        <p15:guide id="2" pos="52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p:cSld name="Blank">
    <p:bg>
      <p:bgPr>
        <a:solidFill>
          <a:srgbClr val="452F80"/>
        </a:solidFill>
        <a:effectLst/>
      </p:bgPr>
    </p:bg>
    <p:spTree>
      <p:nvGrpSpPr>
        <p:cNvPr id="1" name="Shape 83"/>
        <p:cNvGrpSpPr/>
        <p:nvPr/>
      </p:nvGrpSpPr>
      <p:grpSpPr>
        <a:xfrm>
          <a:off x="0" y="0"/>
          <a:ext cx="0" cy="0"/>
          <a:chOff x="0" y="0"/>
          <a:chExt cx="0" cy="0"/>
        </a:xfrm>
      </p:grpSpPr>
      <p:sp>
        <p:nvSpPr>
          <p:cNvPr id="84" name="Google Shape;84;p106"/>
          <p:cNvSpPr/>
          <p:nvPr/>
        </p:nvSpPr>
        <p:spPr>
          <a:xfrm>
            <a:off x="0" y="0"/>
            <a:ext cx="12192000" cy="6877516"/>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85"/>
        <p:cNvGrpSpPr/>
        <p:nvPr/>
      </p:nvGrpSpPr>
      <p:grpSpPr>
        <a:xfrm>
          <a:off x="0" y="0"/>
          <a:ext cx="0" cy="0"/>
          <a:chOff x="0" y="0"/>
          <a:chExt cx="0" cy="0"/>
        </a:xfrm>
      </p:grpSpPr>
      <p:pic>
        <p:nvPicPr>
          <p:cNvPr id="86" name="Google Shape;86;p107" descr="A picture containing text, windmill, device&#10;&#10;Description automatically generated"/>
          <p:cNvPicPr preferRelativeResize="0"/>
          <p:nvPr/>
        </p:nvPicPr>
        <p:blipFill rotWithShape="1">
          <a:blip r:embed="rId2">
            <a:alphaModFix/>
          </a:blip>
          <a:srcRect/>
          <a:stretch/>
        </p:blipFill>
        <p:spPr>
          <a:xfrm>
            <a:off x="-12700" y="-12700"/>
            <a:ext cx="12360886" cy="6959600"/>
          </a:xfrm>
          <a:prstGeom prst="rect">
            <a:avLst/>
          </a:prstGeom>
          <a:noFill/>
          <a:ln>
            <a:noFill/>
          </a:ln>
        </p:spPr>
      </p:pic>
      <p:pic>
        <p:nvPicPr>
          <p:cNvPr id="87" name="Google Shape;87;p107" descr="A picture containing text, windmill, device&#10;&#10;Description automatically generated"/>
          <p:cNvPicPr preferRelativeResize="0"/>
          <p:nvPr/>
        </p:nvPicPr>
        <p:blipFill rotWithShape="1">
          <a:blip r:embed="rId2">
            <a:alphaModFix/>
          </a:blip>
          <a:srcRect t="19854" b="20292"/>
          <a:stretch/>
        </p:blipFill>
        <p:spPr>
          <a:xfrm>
            <a:off x="0" y="0"/>
            <a:ext cx="12360886" cy="4165600"/>
          </a:xfrm>
          <a:prstGeom prst="rect">
            <a:avLst/>
          </a:prstGeom>
          <a:noFill/>
          <a:ln>
            <a:noFill/>
          </a:ln>
        </p:spPr>
      </p:pic>
      <p:sp>
        <p:nvSpPr>
          <p:cNvPr id="88" name="Google Shape;88;p107"/>
          <p:cNvSpPr txBox="1">
            <a:spLocks noGrp="1"/>
          </p:cNvSpPr>
          <p:nvPr>
            <p:ph type="ctrTitle"/>
          </p:nvPr>
        </p:nvSpPr>
        <p:spPr>
          <a:xfrm>
            <a:off x="1524000" y="2235200"/>
            <a:ext cx="9144000" cy="23876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6000"/>
              <a:buFont typeface="Arial"/>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_Title and Content" type="obj">
  <p:cSld name="OBJECT">
    <p:spTree>
      <p:nvGrpSpPr>
        <p:cNvPr id="1" name="Shape 17"/>
        <p:cNvGrpSpPr/>
        <p:nvPr/>
      </p:nvGrpSpPr>
      <p:grpSpPr>
        <a:xfrm>
          <a:off x="0" y="0"/>
          <a:ext cx="0" cy="0"/>
          <a:chOff x="0" y="0"/>
          <a:chExt cx="0" cy="0"/>
        </a:xfrm>
      </p:grpSpPr>
      <p:sp>
        <p:nvSpPr>
          <p:cNvPr id="18" name="Google Shape;18;p94"/>
          <p:cNvSpPr/>
          <p:nvPr/>
        </p:nvSpPr>
        <p:spPr>
          <a:xfrm>
            <a:off x="-1" y="0"/>
            <a:ext cx="12192001" cy="3210560"/>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9" name="Google Shape;19;p94"/>
          <p:cNvSpPr txBox="1">
            <a:spLocks noGrp="1"/>
          </p:cNvSpPr>
          <p:nvPr>
            <p:ph type="title"/>
          </p:nvPr>
        </p:nvSpPr>
        <p:spPr>
          <a:xfrm>
            <a:off x="838200" y="1605280"/>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94"/>
          <p:cNvSpPr txBox="1">
            <a:spLocks noGrp="1"/>
          </p:cNvSpPr>
          <p:nvPr>
            <p:ph type="body" idx="1"/>
          </p:nvPr>
        </p:nvSpPr>
        <p:spPr>
          <a:xfrm>
            <a:off x="838200" y="3428999"/>
            <a:ext cx="10515600" cy="2311163"/>
          </a:xfrm>
          <a:prstGeom prst="rect">
            <a:avLst/>
          </a:prstGeom>
          <a:noFill/>
          <a:ln>
            <a:noFill/>
          </a:ln>
        </p:spPr>
        <p:txBody>
          <a:bodyPr spcFirstLastPara="1" wrap="square" lIns="91425" tIns="45700" rIns="91425" bIns="45700" anchor="t" anchorCtr="0">
            <a:normAutofit/>
          </a:bodyPr>
          <a:lstStyle>
            <a:lvl1pPr marL="457200" lvl="0" indent="-228600" algn="ctr">
              <a:lnSpc>
                <a:spcPct val="110000"/>
              </a:lnSpc>
              <a:spcBef>
                <a:spcPts val="600"/>
              </a:spcBef>
              <a:spcAft>
                <a:spcPts val="0"/>
              </a:spcAft>
              <a:buClr>
                <a:srgbClr val="4696D2"/>
              </a:buClr>
              <a:buSzPts val="1920"/>
              <a:buNone/>
              <a:defRPr>
                <a:solidFill>
                  <a:srgbClr val="0C0C0C"/>
                </a:solidFill>
              </a:defRPr>
            </a:lvl1pPr>
            <a:lvl2pPr marL="914400" lvl="1" indent="-228600" algn="ctr">
              <a:lnSpc>
                <a:spcPct val="110000"/>
              </a:lnSpc>
              <a:spcBef>
                <a:spcPts val="600"/>
              </a:spcBef>
              <a:spcAft>
                <a:spcPts val="0"/>
              </a:spcAft>
              <a:buClr>
                <a:srgbClr val="4696D2"/>
              </a:buClr>
              <a:buSzPts val="1600"/>
              <a:buNone/>
              <a:defRPr>
                <a:solidFill>
                  <a:srgbClr val="0C0C0C"/>
                </a:solidFill>
              </a:defRPr>
            </a:lvl2pPr>
            <a:lvl3pPr marL="1371600" lvl="2" indent="-320039" algn="ctr">
              <a:lnSpc>
                <a:spcPct val="110000"/>
              </a:lnSpc>
              <a:spcBef>
                <a:spcPts val="600"/>
              </a:spcBef>
              <a:spcAft>
                <a:spcPts val="0"/>
              </a:spcAft>
              <a:buClr>
                <a:srgbClr val="4696D2"/>
              </a:buClr>
              <a:buSzPts val="1440"/>
              <a:buChar char="•"/>
              <a:defRPr>
                <a:solidFill>
                  <a:srgbClr val="0C0C0C"/>
                </a:solidFill>
              </a:defRPr>
            </a:lvl3pPr>
            <a:lvl4pPr marL="1828800" lvl="3" indent="-309880" algn="ctr">
              <a:lnSpc>
                <a:spcPct val="110000"/>
              </a:lnSpc>
              <a:spcBef>
                <a:spcPts val="600"/>
              </a:spcBef>
              <a:spcAft>
                <a:spcPts val="0"/>
              </a:spcAft>
              <a:buClr>
                <a:srgbClr val="4696D2"/>
              </a:buClr>
              <a:buSzPts val="1280"/>
              <a:buChar char="•"/>
              <a:defRPr>
                <a:solidFill>
                  <a:srgbClr val="0C0C0C"/>
                </a:solidFill>
              </a:defRPr>
            </a:lvl4pPr>
            <a:lvl5pPr marL="2286000" lvl="4" indent="-309879" algn="ctr">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1" name="Google Shape;21;p94"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pic>
        <p:nvPicPr>
          <p:cNvPr id="22" name="Google Shape;22;p94" descr="A picture containing text, windmill, device&#10;&#10;Description automatically generated"/>
          <p:cNvPicPr preferRelativeResize="0"/>
          <p:nvPr/>
        </p:nvPicPr>
        <p:blipFill rotWithShape="1">
          <a:blip r:embed="rId3">
            <a:alphaModFix/>
          </a:blip>
          <a:srcRect l="1053" t="26822" r="62310" b="63533"/>
          <a:stretch/>
        </p:blipFill>
        <p:spPr>
          <a:xfrm>
            <a:off x="0" y="477758"/>
            <a:ext cx="4592320" cy="68072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and Content" type="obj" preserve="1">
  <p:cSld name="Goal with Large text">
    <p:spTree>
      <p:nvGrpSpPr>
        <p:cNvPr id="1" name="Shape 17"/>
        <p:cNvGrpSpPr/>
        <p:nvPr/>
      </p:nvGrpSpPr>
      <p:grpSpPr>
        <a:xfrm>
          <a:off x="0" y="0"/>
          <a:ext cx="0" cy="0"/>
          <a:chOff x="0" y="0"/>
          <a:chExt cx="0" cy="0"/>
        </a:xfrm>
      </p:grpSpPr>
      <p:sp>
        <p:nvSpPr>
          <p:cNvPr id="18" name="Google Shape;18;p94"/>
          <p:cNvSpPr/>
          <p:nvPr/>
        </p:nvSpPr>
        <p:spPr>
          <a:xfrm>
            <a:off x="-1" y="0"/>
            <a:ext cx="12192001" cy="3210560"/>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9" name="Google Shape;19;p94"/>
          <p:cNvSpPr txBox="1">
            <a:spLocks noGrp="1"/>
          </p:cNvSpPr>
          <p:nvPr>
            <p:ph type="title"/>
          </p:nvPr>
        </p:nvSpPr>
        <p:spPr>
          <a:xfrm>
            <a:off x="838200" y="1605280"/>
            <a:ext cx="105156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94"/>
          <p:cNvSpPr txBox="1">
            <a:spLocks noGrp="1"/>
          </p:cNvSpPr>
          <p:nvPr>
            <p:ph type="body" idx="1"/>
          </p:nvPr>
        </p:nvSpPr>
        <p:spPr>
          <a:xfrm>
            <a:off x="838200" y="3428999"/>
            <a:ext cx="10515600" cy="2311163"/>
          </a:xfrm>
          <a:prstGeom prst="rect">
            <a:avLst/>
          </a:prstGeom>
          <a:noFill/>
          <a:ln>
            <a:noFill/>
          </a:ln>
        </p:spPr>
        <p:txBody>
          <a:bodyPr spcFirstLastPara="1" wrap="square" lIns="91425" tIns="45700" rIns="91425" bIns="45700" anchor="t" anchorCtr="0">
            <a:normAutofit/>
          </a:bodyPr>
          <a:lstStyle>
            <a:lvl1pPr marL="11113" lvl="0" indent="0" algn="ctr">
              <a:lnSpc>
                <a:spcPct val="100000"/>
              </a:lnSpc>
              <a:spcBef>
                <a:spcPts val="600"/>
              </a:spcBef>
              <a:spcAft>
                <a:spcPts val="0"/>
              </a:spcAft>
              <a:buClr>
                <a:srgbClr val="4696D2"/>
              </a:buClr>
              <a:buSzPts val="1920"/>
              <a:buNone/>
              <a:tabLst/>
              <a:defRPr sz="2800">
                <a:solidFill>
                  <a:srgbClr val="0C0C0C"/>
                </a:solidFill>
              </a:defRPr>
            </a:lvl1pPr>
            <a:lvl2pPr marL="914400" lvl="1" indent="-228600" algn="ctr">
              <a:lnSpc>
                <a:spcPct val="110000"/>
              </a:lnSpc>
              <a:spcBef>
                <a:spcPts val="600"/>
              </a:spcBef>
              <a:spcAft>
                <a:spcPts val="0"/>
              </a:spcAft>
              <a:buClr>
                <a:srgbClr val="4696D2"/>
              </a:buClr>
              <a:buSzPts val="1600"/>
              <a:buNone/>
              <a:defRPr>
                <a:solidFill>
                  <a:srgbClr val="0C0C0C"/>
                </a:solidFill>
              </a:defRPr>
            </a:lvl2pPr>
            <a:lvl3pPr marL="1371600" lvl="2" indent="-320039" algn="ctr">
              <a:lnSpc>
                <a:spcPct val="110000"/>
              </a:lnSpc>
              <a:spcBef>
                <a:spcPts val="600"/>
              </a:spcBef>
              <a:spcAft>
                <a:spcPts val="0"/>
              </a:spcAft>
              <a:buClr>
                <a:srgbClr val="4696D2"/>
              </a:buClr>
              <a:buSzPts val="1440"/>
              <a:buChar char="•"/>
              <a:defRPr>
                <a:solidFill>
                  <a:srgbClr val="0C0C0C"/>
                </a:solidFill>
              </a:defRPr>
            </a:lvl3pPr>
            <a:lvl4pPr marL="1828800" lvl="3" indent="-309880" algn="ctr">
              <a:lnSpc>
                <a:spcPct val="110000"/>
              </a:lnSpc>
              <a:spcBef>
                <a:spcPts val="600"/>
              </a:spcBef>
              <a:spcAft>
                <a:spcPts val="0"/>
              </a:spcAft>
              <a:buClr>
                <a:srgbClr val="4696D2"/>
              </a:buClr>
              <a:buSzPts val="1280"/>
              <a:buChar char="•"/>
              <a:defRPr>
                <a:solidFill>
                  <a:srgbClr val="0C0C0C"/>
                </a:solidFill>
              </a:defRPr>
            </a:lvl4pPr>
            <a:lvl5pPr marL="2286000" lvl="4" indent="-309879" algn="ctr">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21" name="Google Shape;21;p94"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pic>
        <p:nvPicPr>
          <p:cNvPr id="22" name="Google Shape;22;p94" descr="A picture containing text, windmill, device&#10;&#10;Description automatically generated"/>
          <p:cNvPicPr preferRelativeResize="0"/>
          <p:nvPr/>
        </p:nvPicPr>
        <p:blipFill rotWithShape="1">
          <a:blip r:embed="rId3">
            <a:alphaModFix/>
          </a:blip>
          <a:srcRect l="1053" t="26822" r="62310" b="63533"/>
          <a:stretch/>
        </p:blipFill>
        <p:spPr>
          <a:xfrm>
            <a:off x="0" y="477758"/>
            <a:ext cx="4592320" cy="680720"/>
          </a:xfrm>
          <a:prstGeom prst="rect">
            <a:avLst/>
          </a:prstGeom>
          <a:noFill/>
          <a:ln>
            <a:noFill/>
          </a:ln>
        </p:spPr>
      </p:pic>
    </p:spTree>
    <p:extLst>
      <p:ext uri="{BB962C8B-B14F-4D97-AF65-F5344CB8AC3E}">
        <p14:creationId xmlns:p14="http://schemas.microsoft.com/office/powerpoint/2010/main" val="816187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Title Only">
  <p:cSld name="1_Title Only">
    <p:spTree>
      <p:nvGrpSpPr>
        <p:cNvPr id="1" name="Shape 23"/>
        <p:cNvGrpSpPr/>
        <p:nvPr/>
      </p:nvGrpSpPr>
      <p:grpSpPr>
        <a:xfrm>
          <a:off x="0" y="0"/>
          <a:ext cx="0" cy="0"/>
          <a:chOff x="0" y="0"/>
          <a:chExt cx="0" cy="0"/>
        </a:xfrm>
      </p:grpSpPr>
      <p:sp>
        <p:nvSpPr>
          <p:cNvPr id="24" name="Google Shape;24;p95"/>
          <p:cNvSpPr/>
          <p:nvPr/>
        </p:nvSpPr>
        <p:spPr>
          <a:xfrm>
            <a:off x="0" y="0"/>
            <a:ext cx="7966895" cy="6877515"/>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95"/>
          <p:cNvSpPr txBox="1">
            <a:spLocks noGrp="1"/>
          </p:cNvSpPr>
          <p:nvPr>
            <p:ph type="title"/>
          </p:nvPr>
        </p:nvSpPr>
        <p:spPr>
          <a:xfrm>
            <a:off x="757667" y="1152421"/>
            <a:ext cx="4923765"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Arial"/>
              <a:buNone/>
              <a:defRPr sz="36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95"/>
          <p:cNvSpPr txBox="1">
            <a:spLocks noGrp="1"/>
          </p:cNvSpPr>
          <p:nvPr>
            <p:ph type="body" idx="1"/>
          </p:nvPr>
        </p:nvSpPr>
        <p:spPr>
          <a:xfrm>
            <a:off x="757667" y="2550275"/>
            <a:ext cx="4923765" cy="3427831"/>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solidFill>
                  <a:schemeClr val="lt1"/>
                </a:solidFill>
              </a:defRPr>
            </a:lvl1pPr>
            <a:lvl2pPr marL="914400" lvl="1" indent="-330200" algn="l">
              <a:lnSpc>
                <a:spcPct val="110000"/>
              </a:lnSpc>
              <a:spcBef>
                <a:spcPts val="600"/>
              </a:spcBef>
              <a:spcAft>
                <a:spcPts val="0"/>
              </a:spcAft>
              <a:buClr>
                <a:srgbClr val="4696D2"/>
              </a:buClr>
              <a:buSzPts val="1600"/>
              <a:buChar char="•"/>
              <a:defRPr>
                <a:solidFill>
                  <a:schemeClr val="lt1"/>
                </a:solidFill>
              </a:defRPr>
            </a:lvl2pPr>
            <a:lvl3pPr marL="1371600" lvl="2" indent="-320039" algn="l">
              <a:lnSpc>
                <a:spcPct val="110000"/>
              </a:lnSpc>
              <a:spcBef>
                <a:spcPts val="600"/>
              </a:spcBef>
              <a:spcAft>
                <a:spcPts val="0"/>
              </a:spcAft>
              <a:buClr>
                <a:srgbClr val="4696D2"/>
              </a:buClr>
              <a:buSzPts val="1440"/>
              <a:buChar char="•"/>
              <a:defRPr>
                <a:solidFill>
                  <a:schemeClr val="lt1"/>
                </a:solidFill>
              </a:defRPr>
            </a:lvl3pPr>
            <a:lvl4pPr marL="1828800" lvl="3" indent="-309880" algn="l">
              <a:lnSpc>
                <a:spcPct val="110000"/>
              </a:lnSpc>
              <a:spcBef>
                <a:spcPts val="600"/>
              </a:spcBef>
              <a:spcAft>
                <a:spcPts val="0"/>
              </a:spcAft>
              <a:buClr>
                <a:srgbClr val="4696D2"/>
              </a:buClr>
              <a:buSzPts val="1280"/>
              <a:buChar char="•"/>
              <a:defRPr>
                <a:solidFill>
                  <a:schemeClr val="lt1"/>
                </a:solidFill>
              </a:defRPr>
            </a:lvl4pPr>
            <a:lvl5pPr marL="2286000" lvl="4" indent="-309879" algn="l">
              <a:lnSpc>
                <a:spcPct val="110000"/>
              </a:lnSpc>
              <a:spcBef>
                <a:spcPts val="600"/>
              </a:spcBef>
              <a:spcAft>
                <a:spcPts val="0"/>
              </a:spcAft>
              <a:buClr>
                <a:srgbClr val="4696D2"/>
              </a:buClr>
              <a:buSzPts val="1280"/>
              <a:buChar char="•"/>
              <a:defRPr>
                <a:solidFill>
                  <a:schemeClr val="lt1"/>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95"/>
          <p:cNvSpPr/>
          <p:nvPr/>
        </p:nvSpPr>
        <p:spPr>
          <a:xfrm>
            <a:off x="6900076" y="1598753"/>
            <a:ext cx="3648973" cy="3660494"/>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8" name="Google Shape;28;p95"/>
          <p:cNvSpPr>
            <a:spLocks noGrp="1"/>
          </p:cNvSpPr>
          <p:nvPr>
            <p:ph type="pic" idx="2"/>
          </p:nvPr>
        </p:nvSpPr>
        <p:spPr>
          <a:xfrm>
            <a:off x="6900075" y="1598753"/>
            <a:ext cx="3648974" cy="3660494"/>
          </a:xfrm>
          <a:prstGeom prst="rect">
            <a:avLst/>
          </a:prstGeom>
          <a:noFill/>
          <a:ln w="63500" cap="flat" cmpd="sng">
            <a:solidFill>
              <a:schemeClr val="lt1"/>
            </a:solidFill>
            <a:prstDash val="solid"/>
            <a:round/>
            <a:headEnd type="none" w="sm" len="sm"/>
            <a:tailEnd type="none" w="sm" len="sm"/>
          </a:ln>
        </p:spPr>
      </p:sp>
      <p:pic>
        <p:nvPicPr>
          <p:cNvPr id="29" name="Google Shape;29;p95" descr="A picture containing logo&#10;&#10;Description automatically generated"/>
          <p:cNvPicPr preferRelativeResize="0"/>
          <p:nvPr/>
        </p:nvPicPr>
        <p:blipFill rotWithShape="1">
          <a:blip r:embed="rId2">
            <a:alphaModFix/>
          </a:blip>
          <a:srcRect/>
          <a:stretch/>
        </p:blipFill>
        <p:spPr>
          <a:xfrm>
            <a:off x="9612197" y="6146800"/>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3_Blank">
  <p:cSld name="3_Blank">
    <p:spTree>
      <p:nvGrpSpPr>
        <p:cNvPr id="1" name="Shape 30"/>
        <p:cNvGrpSpPr/>
        <p:nvPr/>
      </p:nvGrpSpPr>
      <p:grpSpPr>
        <a:xfrm>
          <a:off x="0" y="0"/>
          <a:ext cx="0" cy="0"/>
          <a:chOff x="0" y="0"/>
          <a:chExt cx="0" cy="0"/>
        </a:xfrm>
      </p:grpSpPr>
      <p:pic>
        <p:nvPicPr>
          <p:cNvPr id="31" name="Google Shape;31;p96" descr="A picture containing text, windmill, device&#10;&#10;Description automatically generated"/>
          <p:cNvPicPr preferRelativeResize="0"/>
          <p:nvPr/>
        </p:nvPicPr>
        <p:blipFill rotWithShape="1">
          <a:blip r:embed="rId2">
            <a:alphaModFix/>
          </a:blip>
          <a:srcRect/>
          <a:stretch/>
        </p:blipFill>
        <p:spPr>
          <a:xfrm>
            <a:off x="-12700" y="-12700"/>
            <a:ext cx="12360886" cy="6959600"/>
          </a:xfrm>
          <a:prstGeom prst="rect">
            <a:avLst/>
          </a:prstGeom>
          <a:noFill/>
          <a:ln>
            <a:noFill/>
          </a:ln>
        </p:spPr>
      </p:pic>
      <p:pic>
        <p:nvPicPr>
          <p:cNvPr id="32" name="Google Shape;32;p96" descr="A picture containing text, windmill, device&#10;&#10;Description automatically generated"/>
          <p:cNvPicPr preferRelativeResize="0"/>
          <p:nvPr/>
        </p:nvPicPr>
        <p:blipFill rotWithShape="1">
          <a:blip r:embed="rId2">
            <a:alphaModFix/>
          </a:blip>
          <a:srcRect t="19854" b="20292"/>
          <a:stretch/>
        </p:blipFill>
        <p:spPr>
          <a:xfrm>
            <a:off x="0" y="0"/>
            <a:ext cx="12360886" cy="4165600"/>
          </a:xfrm>
          <a:prstGeom prst="rect">
            <a:avLst/>
          </a:prstGeom>
          <a:noFill/>
          <a:ln>
            <a:noFill/>
          </a:ln>
        </p:spPr>
      </p:pic>
      <p:sp>
        <p:nvSpPr>
          <p:cNvPr id="33" name="Google Shape;33;p96"/>
          <p:cNvSpPr txBox="1">
            <a:spLocks noGrp="1"/>
          </p:cNvSpPr>
          <p:nvPr>
            <p:ph type="ctrTitle"/>
          </p:nvPr>
        </p:nvSpPr>
        <p:spPr>
          <a:xfrm>
            <a:off x="1524000" y="2235200"/>
            <a:ext cx="9144000" cy="23876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6000"/>
              <a:buFont typeface="Arial"/>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96"/>
          <p:cNvSpPr txBox="1">
            <a:spLocks noGrp="1"/>
          </p:cNvSpPr>
          <p:nvPr>
            <p:ph type="body" idx="1"/>
          </p:nvPr>
        </p:nvSpPr>
        <p:spPr>
          <a:xfrm>
            <a:off x="1524000" y="4622800"/>
            <a:ext cx="9144000" cy="1500187"/>
          </a:xfrm>
          <a:prstGeom prst="rect">
            <a:avLst/>
          </a:prstGeom>
          <a:noFill/>
          <a:ln>
            <a:noFill/>
          </a:ln>
        </p:spPr>
        <p:txBody>
          <a:bodyPr spcFirstLastPara="1" wrap="square" lIns="91425" tIns="45700" rIns="91425" bIns="45700" anchor="t" anchorCtr="0">
            <a:normAutofit/>
          </a:bodyPr>
          <a:lstStyle>
            <a:lvl1pPr marL="457200" lvl="0" indent="-228600" algn="ctr">
              <a:lnSpc>
                <a:spcPct val="100000"/>
              </a:lnSpc>
              <a:spcBef>
                <a:spcPts val="1000"/>
              </a:spcBef>
              <a:spcAft>
                <a:spcPts val="0"/>
              </a:spcAft>
              <a:buClr>
                <a:srgbClr val="888888"/>
              </a:buClr>
              <a:buSzPts val="2400"/>
              <a:buNone/>
              <a:defRPr sz="2400">
                <a:solidFill>
                  <a:schemeClr val="lt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5"/>
        <p:cNvGrpSpPr/>
        <p:nvPr/>
      </p:nvGrpSpPr>
      <p:grpSpPr>
        <a:xfrm>
          <a:off x="0" y="0"/>
          <a:ext cx="0" cy="0"/>
          <a:chOff x="0" y="0"/>
          <a:chExt cx="0" cy="0"/>
        </a:xfrm>
      </p:grpSpPr>
      <p:sp>
        <p:nvSpPr>
          <p:cNvPr id="36" name="Google Shape;36;p97"/>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7" name="Google Shape;37;p97"/>
          <p:cNvSpPr txBox="1">
            <a:spLocks noGrp="1"/>
          </p:cNvSpPr>
          <p:nvPr>
            <p:ph type="title"/>
          </p:nvPr>
        </p:nvSpPr>
        <p:spPr>
          <a:xfrm>
            <a:off x="839788"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9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ctr" anchorCtr="0">
            <a:normAutofit/>
          </a:bodyPr>
          <a:lstStyle>
            <a:lvl1pPr marL="457200" lvl="0" indent="-228600" algn="l">
              <a:lnSpc>
                <a:spcPct val="110000"/>
              </a:lnSpc>
              <a:spcBef>
                <a:spcPts val="600"/>
              </a:spcBef>
              <a:spcAft>
                <a:spcPts val="0"/>
              </a:spcAft>
              <a:buSzPts val="1920"/>
              <a:buNone/>
              <a:defRPr sz="2400" b="1">
                <a:solidFill>
                  <a:srgbClr val="4696D2"/>
                </a:solidFill>
              </a:defRPr>
            </a:lvl1pPr>
            <a:lvl2pPr marL="914400" lvl="1" indent="-228600" algn="l">
              <a:lnSpc>
                <a:spcPct val="110000"/>
              </a:lnSpc>
              <a:spcBef>
                <a:spcPts val="600"/>
              </a:spcBef>
              <a:spcAft>
                <a:spcPts val="0"/>
              </a:spcAft>
              <a:buSzPts val="1600"/>
              <a:buNone/>
              <a:defRPr sz="2000" b="1"/>
            </a:lvl2pPr>
            <a:lvl3pPr marL="1371600" lvl="2" indent="-228600" algn="l">
              <a:lnSpc>
                <a:spcPct val="110000"/>
              </a:lnSpc>
              <a:spcBef>
                <a:spcPts val="600"/>
              </a:spcBef>
              <a:spcAft>
                <a:spcPts val="0"/>
              </a:spcAft>
              <a:buSzPts val="1440"/>
              <a:buNone/>
              <a:defRPr sz="1800" b="1"/>
            </a:lvl3pPr>
            <a:lvl4pPr marL="1828800" lvl="3" indent="-228600" algn="l">
              <a:lnSpc>
                <a:spcPct val="110000"/>
              </a:lnSpc>
              <a:spcBef>
                <a:spcPts val="600"/>
              </a:spcBef>
              <a:spcAft>
                <a:spcPts val="0"/>
              </a:spcAft>
              <a:buSzPts val="1280"/>
              <a:buNone/>
              <a:defRPr sz="1600" b="1"/>
            </a:lvl4pPr>
            <a:lvl5pPr marL="2286000" lvl="4" indent="-228600" algn="l">
              <a:lnSpc>
                <a:spcPct val="110000"/>
              </a:lnSpc>
              <a:spcBef>
                <a:spcPts val="600"/>
              </a:spcBef>
              <a:spcAft>
                <a:spcPts val="0"/>
              </a:spcAft>
              <a:buSzPts val="1280"/>
              <a:buNone/>
              <a:defRPr sz="1600" b="1"/>
            </a:lvl5pPr>
            <a:lvl6pPr marL="2743200" lvl="5" indent="-228600" algn="l">
              <a:lnSpc>
                <a:spcPct val="90000"/>
              </a:lnSpc>
              <a:spcBef>
                <a:spcPts val="6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97"/>
          <p:cNvSpPr txBox="1">
            <a:spLocks noGrp="1"/>
          </p:cNvSpPr>
          <p:nvPr>
            <p:ph type="body" idx="2"/>
          </p:nvPr>
        </p:nvSpPr>
        <p:spPr>
          <a:xfrm>
            <a:off x="839788" y="2505075"/>
            <a:ext cx="5157787" cy="3261741"/>
          </a:xfrm>
          <a:prstGeom prst="rect">
            <a:avLst/>
          </a:prstGeom>
          <a:noFill/>
          <a:ln>
            <a:noFill/>
          </a:ln>
        </p:spPr>
        <p:txBody>
          <a:bodyPr spcFirstLastPara="1" wrap="square" lIns="91425" tIns="45700" rIns="91425" bIns="45700" anchor="t" anchorCtr="0">
            <a:normAutofit/>
          </a:bodyPr>
          <a:lstStyle>
            <a:lvl1pPr marL="457200" lvl="0" indent="-320040" algn="l">
              <a:lnSpc>
                <a:spcPct val="110000"/>
              </a:lnSpc>
              <a:spcBef>
                <a:spcPts val="600"/>
              </a:spcBef>
              <a:spcAft>
                <a:spcPts val="0"/>
              </a:spcAft>
              <a:buSzPts val="1440"/>
              <a:buChar char="•"/>
              <a:defRPr/>
            </a:lvl1pPr>
            <a:lvl2pPr marL="914400" lvl="1" indent="-320040" algn="l">
              <a:lnSpc>
                <a:spcPct val="110000"/>
              </a:lnSpc>
              <a:spcBef>
                <a:spcPts val="600"/>
              </a:spcBef>
              <a:spcAft>
                <a:spcPts val="0"/>
              </a:spcAft>
              <a:buSzPts val="1440"/>
              <a:buChar char="•"/>
              <a:defRPr/>
            </a:lvl2pPr>
            <a:lvl3pPr marL="1371600" lvl="2" indent="-320039" algn="l">
              <a:lnSpc>
                <a:spcPct val="110000"/>
              </a:lnSpc>
              <a:spcBef>
                <a:spcPts val="600"/>
              </a:spcBef>
              <a:spcAft>
                <a:spcPts val="0"/>
              </a:spcAft>
              <a:buSzPts val="1440"/>
              <a:buChar char="•"/>
              <a:defRPr/>
            </a:lvl3pPr>
            <a:lvl4pPr marL="1828800" lvl="3" indent="-320039" algn="l">
              <a:lnSpc>
                <a:spcPct val="110000"/>
              </a:lnSpc>
              <a:spcBef>
                <a:spcPts val="600"/>
              </a:spcBef>
              <a:spcAft>
                <a:spcPts val="0"/>
              </a:spcAft>
              <a:buSzPts val="1440"/>
              <a:buChar char="•"/>
              <a:defRPr/>
            </a:lvl4pPr>
            <a:lvl5pPr marL="2286000" lvl="4" indent="-320039" algn="l">
              <a:lnSpc>
                <a:spcPct val="110000"/>
              </a:lnSpc>
              <a:spcBef>
                <a:spcPts val="600"/>
              </a:spcBef>
              <a:spcAft>
                <a:spcPts val="0"/>
              </a:spcAft>
              <a:buSzPts val="144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9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ctr" anchorCtr="0">
            <a:normAutofit/>
          </a:bodyPr>
          <a:lstStyle>
            <a:lvl1pPr marL="457200" lvl="0" indent="-228600" algn="l">
              <a:lnSpc>
                <a:spcPct val="110000"/>
              </a:lnSpc>
              <a:spcBef>
                <a:spcPts val="600"/>
              </a:spcBef>
              <a:spcAft>
                <a:spcPts val="0"/>
              </a:spcAft>
              <a:buSzPts val="1920"/>
              <a:buNone/>
              <a:defRPr sz="2400" b="1">
                <a:solidFill>
                  <a:srgbClr val="4696D2"/>
                </a:solidFill>
              </a:defRPr>
            </a:lvl1pPr>
            <a:lvl2pPr marL="914400" lvl="1" indent="-228600" algn="l">
              <a:lnSpc>
                <a:spcPct val="110000"/>
              </a:lnSpc>
              <a:spcBef>
                <a:spcPts val="600"/>
              </a:spcBef>
              <a:spcAft>
                <a:spcPts val="0"/>
              </a:spcAft>
              <a:buSzPts val="1600"/>
              <a:buNone/>
              <a:defRPr sz="2000" b="1"/>
            </a:lvl2pPr>
            <a:lvl3pPr marL="1371600" lvl="2" indent="-228600" algn="l">
              <a:lnSpc>
                <a:spcPct val="110000"/>
              </a:lnSpc>
              <a:spcBef>
                <a:spcPts val="600"/>
              </a:spcBef>
              <a:spcAft>
                <a:spcPts val="0"/>
              </a:spcAft>
              <a:buSzPts val="1440"/>
              <a:buNone/>
              <a:defRPr sz="1800" b="1"/>
            </a:lvl3pPr>
            <a:lvl4pPr marL="1828800" lvl="3" indent="-228600" algn="l">
              <a:lnSpc>
                <a:spcPct val="110000"/>
              </a:lnSpc>
              <a:spcBef>
                <a:spcPts val="600"/>
              </a:spcBef>
              <a:spcAft>
                <a:spcPts val="0"/>
              </a:spcAft>
              <a:buSzPts val="1280"/>
              <a:buNone/>
              <a:defRPr sz="1600" b="1"/>
            </a:lvl4pPr>
            <a:lvl5pPr marL="2286000" lvl="4" indent="-228600" algn="l">
              <a:lnSpc>
                <a:spcPct val="110000"/>
              </a:lnSpc>
              <a:spcBef>
                <a:spcPts val="600"/>
              </a:spcBef>
              <a:spcAft>
                <a:spcPts val="0"/>
              </a:spcAft>
              <a:buSzPts val="1280"/>
              <a:buNone/>
              <a:defRPr sz="1600" b="1"/>
            </a:lvl5pPr>
            <a:lvl6pPr marL="2743200" lvl="5" indent="-228600" algn="l">
              <a:lnSpc>
                <a:spcPct val="90000"/>
              </a:lnSpc>
              <a:spcBef>
                <a:spcPts val="6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97"/>
          <p:cNvSpPr txBox="1">
            <a:spLocks noGrp="1"/>
          </p:cNvSpPr>
          <p:nvPr>
            <p:ph type="body" idx="4"/>
          </p:nvPr>
        </p:nvSpPr>
        <p:spPr>
          <a:xfrm>
            <a:off x="6172200" y="2505075"/>
            <a:ext cx="5183188" cy="3261741"/>
          </a:xfrm>
          <a:prstGeom prst="rect">
            <a:avLst/>
          </a:prstGeom>
          <a:noFill/>
          <a:ln>
            <a:noFill/>
          </a:ln>
        </p:spPr>
        <p:txBody>
          <a:bodyPr spcFirstLastPara="1" wrap="square" lIns="91425" tIns="45700" rIns="91425" bIns="45700" anchor="t" anchorCtr="0">
            <a:normAutofit/>
          </a:bodyPr>
          <a:lstStyle>
            <a:lvl1pPr marL="457200" lvl="0" indent="-320040" algn="l">
              <a:lnSpc>
                <a:spcPct val="110000"/>
              </a:lnSpc>
              <a:spcBef>
                <a:spcPts val="600"/>
              </a:spcBef>
              <a:spcAft>
                <a:spcPts val="0"/>
              </a:spcAft>
              <a:buSzPts val="1440"/>
              <a:buChar char="•"/>
              <a:defRPr/>
            </a:lvl1pPr>
            <a:lvl2pPr marL="914400" lvl="1" indent="-320040" algn="l">
              <a:lnSpc>
                <a:spcPct val="110000"/>
              </a:lnSpc>
              <a:spcBef>
                <a:spcPts val="600"/>
              </a:spcBef>
              <a:spcAft>
                <a:spcPts val="0"/>
              </a:spcAft>
              <a:buSzPts val="1440"/>
              <a:buChar char="•"/>
              <a:defRPr/>
            </a:lvl2pPr>
            <a:lvl3pPr marL="1371600" lvl="2" indent="-320039" algn="l">
              <a:lnSpc>
                <a:spcPct val="110000"/>
              </a:lnSpc>
              <a:spcBef>
                <a:spcPts val="600"/>
              </a:spcBef>
              <a:spcAft>
                <a:spcPts val="0"/>
              </a:spcAft>
              <a:buSzPts val="1440"/>
              <a:buChar char="•"/>
              <a:defRPr/>
            </a:lvl3pPr>
            <a:lvl4pPr marL="1828800" lvl="3" indent="-320039" algn="l">
              <a:lnSpc>
                <a:spcPct val="110000"/>
              </a:lnSpc>
              <a:spcBef>
                <a:spcPts val="600"/>
              </a:spcBef>
              <a:spcAft>
                <a:spcPts val="0"/>
              </a:spcAft>
              <a:buSzPts val="1440"/>
              <a:buChar char="•"/>
              <a:defRPr/>
            </a:lvl4pPr>
            <a:lvl5pPr marL="2286000" lvl="4" indent="-320039" algn="l">
              <a:lnSpc>
                <a:spcPct val="110000"/>
              </a:lnSpc>
              <a:spcBef>
                <a:spcPts val="600"/>
              </a:spcBef>
              <a:spcAft>
                <a:spcPts val="0"/>
              </a:spcAft>
              <a:buSzPts val="1440"/>
              <a:buChar char="•"/>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42" name="Google Shape;42;p97"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43"/>
        <p:cNvGrpSpPr/>
        <p:nvPr/>
      </p:nvGrpSpPr>
      <p:grpSpPr>
        <a:xfrm>
          <a:off x="0" y="0"/>
          <a:ext cx="0" cy="0"/>
          <a:chOff x="0" y="0"/>
          <a:chExt cx="0" cy="0"/>
        </a:xfrm>
      </p:grpSpPr>
      <p:sp>
        <p:nvSpPr>
          <p:cNvPr id="44" name="Google Shape;44;p98"/>
          <p:cNvSpPr/>
          <p:nvPr/>
        </p:nvSpPr>
        <p:spPr>
          <a:xfrm>
            <a:off x="0" y="0"/>
            <a:ext cx="3327400" cy="6857999"/>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5" name="Google Shape;45;p98"/>
          <p:cNvSpPr txBox="1">
            <a:spLocks noGrp="1"/>
          </p:cNvSpPr>
          <p:nvPr>
            <p:ph type="title"/>
          </p:nvPr>
        </p:nvSpPr>
        <p:spPr>
          <a:xfrm>
            <a:off x="226203" y="2737189"/>
            <a:ext cx="2874993" cy="1325563"/>
          </a:xfrm>
          <a:prstGeom prst="rect">
            <a:avLst/>
          </a:prstGeom>
          <a:noFill/>
          <a:ln>
            <a:noFill/>
          </a:ln>
        </p:spPr>
        <p:txBody>
          <a:bodyPr spcFirstLastPara="1" wrap="square" lIns="91425" tIns="45700" rIns="91425" bIns="45700" anchor="ctr" anchorCtr="0">
            <a:noAutofit/>
          </a:bodyPr>
          <a:lstStyle>
            <a:lvl1pPr lvl="0" algn="r">
              <a:lnSpc>
                <a:spcPct val="90000"/>
              </a:lnSpc>
              <a:spcBef>
                <a:spcPts val="0"/>
              </a:spcBef>
              <a:spcAft>
                <a:spcPts val="0"/>
              </a:spcAft>
              <a:buClr>
                <a:schemeClr val="lt1"/>
              </a:buClr>
              <a:buSzPts val="3600"/>
              <a:buFont typeface="Arial"/>
              <a:buNone/>
              <a:defRPr sz="32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6" name="Google Shape;46;p98"/>
          <p:cNvSpPr txBox="1">
            <a:spLocks noGrp="1"/>
          </p:cNvSpPr>
          <p:nvPr>
            <p:ph type="body" idx="1"/>
          </p:nvPr>
        </p:nvSpPr>
        <p:spPr>
          <a:xfrm>
            <a:off x="4274288" y="653142"/>
            <a:ext cx="7097619" cy="5493658"/>
          </a:xfrm>
          <a:prstGeom prst="rect">
            <a:avLst/>
          </a:prstGeom>
          <a:noFill/>
          <a:ln>
            <a:noFill/>
          </a:ln>
        </p:spPr>
        <p:txBody>
          <a:bodyPr spcFirstLastPara="1" wrap="square" lIns="91425" tIns="45700" rIns="91425" bIns="45700" anchor="ctr" anchorCtr="0">
            <a:normAutofit/>
          </a:bodyPr>
          <a:lstStyle>
            <a:lvl1pPr marL="457200" lvl="0" indent="-350520" algn="l">
              <a:lnSpc>
                <a:spcPct val="100000"/>
              </a:lnSpc>
              <a:spcBef>
                <a:spcPts val="600"/>
              </a:spcBef>
              <a:spcAft>
                <a:spcPts val="0"/>
              </a:spcAft>
              <a:buClr>
                <a:srgbClr val="4696D2"/>
              </a:buClr>
              <a:buSzPts val="1920"/>
              <a:buChar char="•"/>
              <a:defRPr>
                <a:solidFill>
                  <a:srgbClr val="0C0C0C"/>
                </a:solidFill>
              </a:defRPr>
            </a:lvl1pPr>
            <a:lvl2pPr marL="914400" lvl="1" indent="-330200" algn="l">
              <a:lnSpc>
                <a:spcPct val="100000"/>
              </a:lnSpc>
              <a:spcBef>
                <a:spcPts val="600"/>
              </a:spcBef>
              <a:spcAft>
                <a:spcPts val="0"/>
              </a:spcAft>
              <a:buClr>
                <a:srgbClr val="4696D2"/>
              </a:buClr>
              <a:buSzPts val="1600"/>
              <a:buChar char="•"/>
              <a:defRPr>
                <a:solidFill>
                  <a:srgbClr val="0C0C0C"/>
                </a:solidFill>
              </a:defRPr>
            </a:lvl2pPr>
            <a:lvl3pPr marL="1371600" lvl="2" indent="-320039" algn="l">
              <a:lnSpc>
                <a:spcPct val="100000"/>
              </a:lnSpc>
              <a:spcBef>
                <a:spcPts val="600"/>
              </a:spcBef>
              <a:spcAft>
                <a:spcPts val="0"/>
              </a:spcAft>
              <a:buClr>
                <a:srgbClr val="4696D2"/>
              </a:buClr>
              <a:buSzPts val="1440"/>
              <a:buChar char="•"/>
              <a:defRPr>
                <a:solidFill>
                  <a:srgbClr val="0C0C0C"/>
                </a:solidFill>
              </a:defRPr>
            </a:lvl3pPr>
            <a:lvl4pPr marL="1828800" lvl="3" indent="-309880" algn="l">
              <a:lnSpc>
                <a:spcPct val="100000"/>
              </a:lnSpc>
              <a:spcBef>
                <a:spcPts val="600"/>
              </a:spcBef>
              <a:spcAft>
                <a:spcPts val="0"/>
              </a:spcAft>
              <a:buClr>
                <a:srgbClr val="4696D2"/>
              </a:buClr>
              <a:buSzPts val="1280"/>
              <a:buChar char="•"/>
              <a:defRPr>
                <a:solidFill>
                  <a:srgbClr val="0C0C0C"/>
                </a:solidFill>
              </a:defRPr>
            </a:lvl4pPr>
            <a:lvl5pPr marL="2286000" lvl="4" indent="-309879" algn="l">
              <a:lnSpc>
                <a:spcPct val="10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47" name="Google Shape;47;p98" descr="A picture containing logo&#10;&#10;Description automatically generated"/>
          <p:cNvPicPr preferRelativeResize="0"/>
          <p:nvPr/>
        </p:nvPicPr>
        <p:blipFill rotWithShape="1">
          <a:blip r:embed="rId2">
            <a:alphaModFix/>
          </a:blip>
          <a:srcRect/>
          <a:stretch/>
        </p:blipFill>
        <p:spPr>
          <a:xfrm>
            <a:off x="9612197" y="6336806"/>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48"/>
        <p:cNvGrpSpPr/>
        <p:nvPr/>
      </p:nvGrpSpPr>
      <p:grpSpPr>
        <a:xfrm>
          <a:off x="0" y="0"/>
          <a:ext cx="0" cy="0"/>
          <a:chOff x="0" y="0"/>
          <a:chExt cx="0" cy="0"/>
        </a:xfrm>
      </p:grpSpPr>
      <p:sp>
        <p:nvSpPr>
          <p:cNvPr id="49" name="Google Shape;49;p99"/>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0" name="Google Shape;50;p99"/>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99"/>
          <p:cNvSpPr txBox="1">
            <a:spLocks noGrp="1"/>
          </p:cNvSpPr>
          <p:nvPr>
            <p:ph type="body" idx="1"/>
          </p:nvPr>
        </p:nvSpPr>
        <p:spPr>
          <a:xfrm>
            <a:off x="838200" y="1825625"/>
            <a:ext cx="10515600" cy="3914538"/>
          </a:xfrm>
          <a:prstGeom prst="rect">
            <a:avLst/>
          </a:prstGeom>
          <a:noFill/>
          <a:ln>
            <a:noFill/>
          </a:ln>
        </p:spPr>
        <p:txBody>
          <a:bodyPr spcFirstLastPara="1" wrap="square" lIns="91425" tIns="45700" rIns="91425" bIns="45700" anchor="t" anchorCtr="0">
            <a:normAutofit/>
          </a:bodyPr>
          <a:lstStyle>
            <a:lvl1pPr marL="457200" lvl="0" indent="-350520" algn="l">
              <a:lnSpc>
                <a:spcPct val="110000"/>
              </a:lnSpc>
              <a:spcBef>
                <a:spcPts val="600"/>
              </a:spcBef>
              <a:spcAft>
                <a:spcPts val="0"/>
              </a:spcAft>
              <a:buClr>
                <a:srgbClr val="4696D2"/>
              </a:buClr>
              <a:buSzPts val="1920"/>
              <a:buChar char="•"/>
              <a:defRPr>
                <a:solidFill>
                  <a:srgbClr val="0C0C0C"/>
                </a:solidFill>
              </a:defRPr>
            </a:lvl1pPr>
            <a:lvl2pPr marL="914400" lvl="1" indent="-330200" algn="l">
              <a:lnSpc>
                <a:spcPct val="110000"/>
              </a:lnSpc>
              <a:spcBef>
                <a:spcPts val="600"/>
              </a:spcBef>
              <a:spcAft>
                <a:spcPts val="0"/>
              </a:spcAft>
              <a:buClr>
                <a:srgbClr val="4696D2"/>
              </a:buClr>
              <a:buSzPts val="1600"/>
              <a:buChar char="•"/>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1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2" name="Google Shape;52;p99"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Resources">
  <p:cSld name="Resources">
    <p:spTree>
      <p:nvGrpSpPr>
        <p:cNvPr id="1" name="Shape 53"/>
        <p:cNvGrpSpPr/>
        <p:nvPr/>
      </p:nvGrpSpPr>
      <p:grpSpPr>
        <a:xfrm>
          <a:off x="0" y="0"/>
          <a:ext cx="0" cy="0"/>
          <a:chOff x="0" y="0"/>
          <a:chExt cx="0" cy="0"/>
        </a:xfrm>
      </p:grpSpPr>
      <p:sp>
        <p:nvSpPr>
          <p:cNvPr id="54" name="Google Shape;54;p100"/>
          <p:cNvSpPr/>
          <p:nvPr/>
        </p:nvSpPr>
        <p:spPr>
          <a:xfrm>
            <a:off x="-1" y="0"/>
            <a:ext cx="12192001" cy="1573308"/>
          </a:xfrm>
          <a:prstGeom prst="rect">
            <a:avLst/>
          </a:prstGeom>
          <a:solidFill>
            <a:srgbClr val="2540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5" name="Google Shape;55;p100"/>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800"/>
              <a:buFont typeface="Arial"/>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00"/>
          <p:cNvSpPr txBox="1">
            <a:spLocks noGrp="1"/>
          </p:cNvSpPr>
          <p:nvPr>
            <p:ph type="body" idx="1"/>
          </p:nvPr>
        </p:nvSpPr>
        <p:spPr>
          <a:xfrm>
            <a:off x="838200" y="1825625"/>
            <a:ext cx="10515600" cy="391453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600"/>
              </a:spcBef>
              <a:spcAft>
                <a:spcPts val="0"/>
              </a:spcAft>
              <a:buClr>
                <a:srgbClr val="4696D2"/>
              </a:buClr>
              <a:buSzPts val="1440"/>
              <a:buNone/>
              <a:defRPr sz="1800" i="1">
                <a:solidFill>
                  <a:srgbClr val="3F3F3F"/>
                </a:solidFill>
              </a:defRPr>
            </a:lvl1pPr>
            <a:lvl2pPr marL="914400" lvl="1" indent="-228600" algn="l">
              <a:lnSpc>
                <a:spcPct val="110000"/>
              </a:lnSpc>
              <a:spcBef>
                <a:spcPts val="1800"/>
              </a:spcBef>
              <a:spcAft>
                <a:spcPts val="0"/>
              </a:spcAft>
              <a:buClr>
                <a:srgbClr val="4696D2"/>
              </a:buClr>
              <a:buSzPts val="1600"/>
              <a:buNone/>
              <a:defRPr>
                <a:solidFill>
                  <a:srgbClr val="0C0C0C"/>
                </a:solidFill>
              </a:defRPr>
            </a:lvl2pPr>
            <a:lvl3pPr marL="1371600" lvl="2" indent="-320039" algn="l">
              <a:lnSpc>
                <a:spcPct val="110000"/>
              </a:lnSpc>
              <a:spcBef>
                <a:spcPts val="600"/>
              </a:spcBef>
              <a:spcAft>
                <a:spcPts val="0"/>
              </a:spcAft>
              <a:buClr>
                <a:srgbClr val="4696D2"/>
              </a:buClr>
              <a:buSzPts val="1440"/>
              <a:buChar char="•"/>
              <a:defRPr>
                <a:solidFill>
                  <a:srgbClr val="0C0C0C"/>
                </a:solidFill>
              </a:defRPr>
            </a:lvl3pPr>
            <a:lvl4pPr marL="1828800" lvl="3" indent="-309880" algn="l">
              <a:lnSpc>
                <a:spcPct val="110000"/>
              </a:lnSpc>
              <a:spcBef>
                <a:spcPts val="600"/>
              </a:spcBef>
              <a:spcAft>
                <a:spcPts val="0"/>
              </a:spcAft>
              <a:buClr>
                <a:srgbClr val="4696D2"/>
              </a:buClr>
              <a:buSzPts val="1280"/>
              <a:buChar char="•"/>
              <a:defRPr>
                <a:solidFill>
                  <a:srgbClr val="0C0C0C"/>
                </a:solidFill>
              </a:defRPr>
            </a:lvl4pPr>
            <a:lvl5pPr marL="2286000" lvl="4" indent="-309879" algn="l">
              <a:lnSpc>
                <a:spcPct val="110000"/>
              </a:lnSpc>
              <a:spcBef>
                <a:spcPts val="600"/>
              </a:spcBef>
              <a:spcAft>
                <a:spcPts val="0"/>
              </a:spcAft>
              <a:buClr>
                <a:srgbClr val="4696D2"/>
              </a:buClr>
              <a:buSzPts val="1280"/>
              <a:buChar char="•"/>
              <a:defRPr>
                <a:solidFill>
                  <a:srgbClr val="0C0C0C"/>
                </a:solidFill>
              </a:defRPr>
            </a:lvl5pPr>
            <a:lvl6pPr marL="2743200" lvl="5" indent="-342900" algn="l">
              <a:lnSpc>
                <a:spcPct val="90000"/>
              </a:lnSpc>
              <a:spcBef>
                <a:spcPts val="6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7" name="Google Shape;57;p100" descr="A picture containing logo&#10;&#10;Description automatically generated"/>
          <p:cNvPicPr preferRelativeResize="0"/>
          <p:nvPr/>
        </p:nvPicPr>
        <p:blipFill rotWithShape="1">
          <a:blip r:embed="rId2">
            <a:alphaModFix/>
          </a:blip>
          <a:srcRect/>
          <a:stretch/>
        </p:blipFill>
        <p:spPr>
          <a:xfrm>
            <a:off x="838200" y="6146800"/>
            <a:ext cx="1759710" cy="369539"/>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9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5408F"/>
              </a:buClr>
              <a:buSzPts val="3600"/>
              <a:buFont typeface="Arial"/>
              <a:buNone/>
              <a:defRPr sz="3600" b="1" i="0" u="none" strike="noStrike" cap="none">
                <a:solidFill>
                  <a:srgbClr val="25408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92"/>
          <p:cNvSpPr txBox="1">
            <a:spLocks noGrp="1"/>
          </p:cNvSpPr>
          <p:nvPr>
            <p:ph type="body" idx="1"/>
          </p:nvPr>
        </p:nvSpPr>
        <p:spPr>
          <a:xfrm>
            <a:off x="838200" y="1825625"/>
            <a:ext cx="10515600" cy="3904615"/>
          </a:xfrm>
          <a:prstGeom prst="rect">
            <a:avLst/>
          </a:prstGeom>
          <a:noFill/>
          <a:ln>
            <a:noFill/>
          </a:ln>
        </p:spPr>
        <p:txBody>
          <a:bodyPr spcFirstLastPara="1" wrap="square" lIns="91425" tIns="45700" rIns="91425" bIns="45700" anchor="t" anchorCtr="0">
            <a:normAutofit/>
          </a:bodyPr>
          <a:lstStyle>
            <a:lvl1pPr marL="457200" marR="0" lvl="0" indent="-350520" algn="l" rtl="0">
              <a:lnSpc>
                <a:spcPct val="110000"/>
              </a:lnSpc>
              <a:spcBef>
                <a:spcPts val="600"/>
              </a:spcBef>
              <a:spcAft>
                <a:spcPts val="0"/>
              </a:spcAft>
              <a:buClr>
                <a:srgbClr val="4696D2"/>
              </a:buClr>
              <a:buSzPts val="1920"/>
              <a:buFont typeface="Arial"/>
              <a:buChar char="•"/>
              <a:defRPr sz="2400" b="0" i="0" u="none" strike="noStrike" cap="none">
                <a:solidFill>
                  <a:srgbClr val="0C0C0C"/>
                </a:solidFill>
                <a:latin typeface="Arial"/>
                <a:ea typeface="Arial"/>
                <a:cs typeface="Arial"/>
                <a:sym typeface="Arial"/>
              </a:defRPr>
            </a:lvl1pPr>
            <a:lvl2pPr marL="914400" marR="0" lvl="1" indent="-330200" algn="l" rtl="0">
              <a:lnSpc>
                <a:spcPct val="110000"/>
              </a:lnSpc>
              <a:spcBef>
                <a:spcPts val="600"/>
              </a:spcBef>
              <a:spcAft>
                <a:spcPts val="0"/>
              </a:spcAft>
              <a:buClr>
                <a:srgbClr val="4696D2"/>
              </a:buClr>
              <a:buSzPts val="1600"/>
              <a:buFont typeface="Arial"/>
              <a:buChar char="•"/>
              <a:defRPr sz="2000" b="0" i="0" u="none" strike="noStrike" cap="none">
                <a:solidFill>
                  <a:srgbClr val="0C0C0C"/>
                </a:solidFill>
                <a:latin typeface="Arial"/>
                <a:ea typeface="Arial"/>
                <a:cs typeface="Arial"/>
                <a:sym typeface="Arial"/>
              </a:defRPr>
            </a:lvl2pPr>
            <a:lvl3pPr marL="1371600" marR="0" lvl="2" indent="-320039" algn="l" rtl="0">
              <a:lnSpc>
                <a:spcPct val="110000"/>
              </a:lnSpc>
              <a:spcBef>
                <a:spcPts val="600"/>
              </a:spcBef>
              <a:spcAft>
                <a:spcPts val="0"/>
              </a:spcAft>
              <a:buClr>
                <a:srgbClr val="4696D2"/>
              </a:buClr>
              <a:buSzPts val="1440"/>
              <a:buFont typeface="Arial"/>
              <a:buChar char="•"/>
              <a:defRPr sz="1800" b="0" i="0" u="none" strike="noStrike" cap="none">
                <a:solidFill>
                  <a:srgbClr val="0C0C0C"/>
                </a:solidFill>
                <a:latin typeface="Arial"/>
                <a:ea typeface="Arial"/>
                <a:cs typeface="Arial"/>
                <a:sym typeface="Arial"/>
              </a:defRPr>
            </a:lvl3pPr>
            <a:lvl4pPr marL="1828800" marR="0" lvl="3" indent="-309880" algn="l" rtl="0">
              <a:lnSpc>
                <a:spcPct val="110000"/>
              </a:lnSpc>
              <a:spcBef>
                <a:spcPts val="600"/>
              </a:spcBef>
              <a:spcAft>
                <a:spcPts val="0"/>
              </a:spcAft>
              <a:buClr>
                <a:srgbClr val="4696D2"/>
              </a:buClr>
              <a:buSzPts val="1280"/>
              <a:buFont typeface="Arial"/>
              <a:buChar char="•"/>
              <a:defRPr sz="1600" b="0" i="0" u="none" strike="noStrike" cap="none">
                <a:solidFill>
                  <a:srgbClr val="0C0C0C"/>
                </a:solidFill>
                <a:latin typeface="Arial"/>
                <a:ea typeface="Arial"/>
                <a:cs typeface="Arial"/>
                <a:sym typeface="Arial"/>
              </a:defRPr>
            </a:lvl4pPr>
            <a:lvl5pPr marL="2286000" marR="0" lvl="4" indent="-309879" algn="l" rtl="0">
              <a:lnSpc>
                <a:spcPct val="110000"/>
              </a:lnSpc>
              <a:spcBef>
                <a:spcPts val="600"/>
              </a:spcBef>
              <a:spcAft>
                <a:spcPts val="0"/>
              </a:spcAft>
              <a:buClr>
                <a:srgbClr val="4696D2"/>
              </a:buClr>
              <a:buSzPts val="1280"/>
              <a:buFont typeface="Arial"/>
              <a:buChar char="•"/>
              <a:defRPr sz="1600" b="0" i="0" u="none" strike="noStrike" cap="none">
                <a:solidFill>
                  <a:srgbClr val="0C0C0C"/>
                </a:solidFill>
                <a:latin typeface="Arial"/>
                <a:ea typeface="Arial"/>
                <a:cs typeface="Arial"/>
                <a:sym typeface="Arial"/>
              </a:defRPr>
            </a:lvl5pPr>
            <a:lvl6pPr marL="2743200" marR="0" lvl="5"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64" r:id="rId3"/>
    <p:sldLayoutId id="2147483651" r:id="rId4"/>
    <p:sldLayoutId id="2147483652" r:id="rId5"/>
    <p:sldLayoutId id="2147483653" r:id="rId6"/>
    <p:sldLayoutId id="2147483654" r:id="rId7"/>
    <p:sldLayoutId id="2147483655" r:id="rId8"/>
    <p:sldLayoutId id="2147483656" r:id="rId9"/>
    <p:sldLayoutId id="2147483658" r:id="rId10"/>
    <p:sldLayoutId id="2147483659" r:id="rId11"/>
    <p:sldLayoutId id="2147483660" r:id="rId12"/>
    <p:sldLayoutId id="2147483661" r:id="rId13"/>
    <p:sldLayoutId id="2147483662" r:id="rId14"/>
    <p:sldLayoutId id="2147483663" r:id="rId15"/>
  </p:sldLayoutIdLst>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hyperlink" Target="https://arup.utah.edu/media/labValue/ValueLaboratory_InvestOutsource.pdf"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hyperlink" Target="https://www.supportcdconelab.org/toolbox/"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www.supportcdconelab.org/toolbox/"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hyperlink" Target="https://www.supportcdconelab.org/toolbox/"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hyperlink" Target="https://www.supportcdconelab.org/toolbox/"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hyperlink" Target="https://www.darkintelligencegroup.com/the-dark-report/laboratory-management/hospital-lab-outreach-still-effective-revenue-strategy/" TargetMode="External"/><Relationship Id="rId3" Type="http://schemas.openxmlformats.org/officeDocument/2006/relationships/hyperlink" Target="https://www.clinicallab.com/the-hidden-value-in-the-clinical-lab-117" TargetMode="External"/><Relationship Id="rId7" Type="http://schemas.openxmlformats.org/officeDocument/2006/relationships/hyperlink" Target="https://www.medlabmag.com/article/1801" TargetMode="External"/><Relationship Id="rId2" Type="http://schemas.openxmlformats.org/officeDocument/2006/relationships/notesSlide" Target="../notesSlides/notesSlide24.xml"/><Relationship Id="rId1" Type="http://schemas.openxmlformats.org/officeDocument/2006/relationships/slideLayout" Target="../slideLayouts/slideLayout9.xml"/><Relationship Id="rId6" Type="http://schemas.openxmlformats.org/officeDocument/2006/relationships/hyperlink" Target="https://www.clinicallab.com/how-outreach-programs-help-labs-achieve-financial-stability-217" TargetMode="External"/><Relationship Id="rId5" Type="http://schemas.openxmlformats.org/officeDocument/2006/relationships/hyperlink" Target="https://www.captodayonline.com/value-hospital-lab-outreach-underrated/" TargetMode="External"/><Relationship Id="rId10" Type="http://schemas.openxmlformats.org/officeDocument/2006/relationships/hyperlink" Target="https://pubmed.ncbi.nlm.nih.gov/29332975/" TargetMode="External"/><Relationship Id="rId4" Type="http://schemas.openxmlformats.org/officeDocument/2006/relationships/hyperlink" Target="http://www.arup.utah.edu/media/labValue/ValueLaboratory_InvestOutsource.pdf" TargetMode="External"/><Relationship Id="rId9" Type="http://schemas.openxmlformats.org/officeDocument/2006/relationships/hyperlink" Target="https://www.whatsmynext.org/"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health.ucdavis.edu/pathology/about_us/strategic_plan/index.html" TargetMode="External"/><Relationship Id="rId7" Type="http://schemas.openxmlformats.org/officeDocument/2006/relationships/hyperlink" Target="https://www.mlo-online.com/home/article/13009412/achieving-success-in-the-clinical-laboratory-through-strategic-planning" TargetMode="External"/><Relationship Id="rId2" Type="http://schemas.openxmlformats.org/officeDocument/2006/relationships/notesSlide" Target="../notesSlides/notesSlide25.xml"/><Relationship Id="rId1" Type="http://schemas.openxmlformats.org/officeDocument/2006/relationships/slideLayout" Target="../slideLayouts/slideLayout9.xml"/><Relationship Id="rId6" Type="http://schemas.openxmlformats.org/officeDocument/2006/relationships/hyperlink" Target="https://www.pathologyoutlines.com/topic/managementlabplanning.html" TargetMode="External"/><Relationship Id="rId5" Type="http://schemas.openxmlformats.org/officeDocument/2006/relationships/hyperlink" Target="https://www.schulich.uwo.ca/pathol/about_us/overview/strategic_plan.html" TargetMode="External"/><Relationship Id="rId4" Type="http://schemas.openxmlformats.org/officeDocument/2006/relationships/hyperlink" Target="https://www.bumc.bu.edu/busm-pathology/other/department-of-pathology-and-laboratory-medicine-strategic-plan-2009/"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
          <p:cNvSpPr txBox="1">
            <a:spLocks noGrp="1"/>
          </p:cNvSpPr>
          <p:nvPr>
            <p:ph type="ctrTitle"/>
          </p:nvPr>
        </p:nvSpPr>
        <p:spPr>
          <a:xfrm>
            <a:off x="775386" y="1950718"/>
            <a:ext cx="9244800" cy="3332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lt1"/>
              </a:buClr>
              <a:buSzPts val="6000"/>
              <a:buFont typeface="Arial"/>
              <a:buNone/>
            </a:pPr>
            <a:r>
              <a:rPr lang="en-US" dirty="0"/>
              <a:t>ASCP Negotiation &amp; Advocacy Toolbox</a:t>
            </a:r>
            <a:endParaRPr dirty="0"/>
          </a:p>
        </p:txBody>
      </p:sp>
      <p:sp>
        <p:nvSpPr>
          <p:cNvPr id="94" name="Google Shape;94;p1"/>
          <p:cNvSpPr txBox="1">
            <a:spLocks noGrp="1"/>
          </p:cNvSpPr>
          <p:nvPr>
            <p:ph type="subTitle" idx="1"/>
          </p:nvPr>
        </p:nvSpPr>
        <p:spPr>
          <a:xfrm>
            <a:off x="876300" y="5384800"/>
            <a:ext cx="7457803" cy="1341119"/>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C58963"/>
              </a:buClr>
              <a:buSzPts val="1600"/>
              <a:buFont typeface="Arial"/>
              <a:buNone/>
            </a:pPr>
            <a:r>
              <a:rPr lang="en-US" dirty="0"/>
              <a:t>A </a:t>
            </a:r>
            <a:r>
              <a:rPr lang="en-US" b="1" i="1" dirty="0"/>
              <a:t>roadmap</a:t>
            </a:r>
            <a:r>
              <a:rPr lang="en-US" dirty="0"/>
              <a:t> to advocating for the needs of your laboratory</a:t>
            </a: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8"/>
          <p:cNvSpPr txBox="1">
            <a:spLocks noGrp="1"/>
          </p:cNvSpPr>
          <p:nvPr>
            <p:ph type="title"/>
          </p:nvPr>
        </p:nvSpPr>
        <p:spPr>
          <a:noFill/>
          <a:ln>
            <a:noFill/>
          </a:ln>
        </p:spPr>
        <p:txBody>
          <a:bodyPr spcFirstLastPara="1" wrap="square" lIns="91425" tIns="45700" rIns="91425" bIns="45700" anchor="ctr" anchorCtr="0">
            <a:noAutofit/>
          </a:bodyPr>
          <a:lstStyle/>
          <a:p>
            <a:pPr lvl="0"/>
            <a:r>
              <a:rPr lang="en-US" dirty="0"/>
              <a:t>Discussion Questions</a:t>
            </a:r>
          </a:p>
        </p:txBody>
      </p:sp>
      <p:sp>
        <p:nvSpPr>
          <p:cNvPr id="147" name="Google Shape;147;p8"/>
          <p:cNvSpPr txBox="1">
            <a:spLocks noGrp="1"/>
          </p:cNvSpPr>
          <p:nvPr>
            <p:ph type="body" idx="1"/>
          </p:nvPr>
        </p:nvSpPr>
        <p:spPr>
          <a:noFill/>
          <a:ln>
            <a:noFill/>
          </a:ln>
        </p:spPr>
        <p:txBody>
          <a:bodyPr spcFirstLastPara="1" wrap="square" lIns="91425" tIns="45700" rIns="91425" bIns="45700" anchor="ctr" anchorCtr="0">
            <a:normAutofit fontScale="92500" lnSpcReduction="10000"/>
          </a:bodyPr>
          <a:lstStyle/>
          <a:p>
            <a:pPr lvl="0"/>
            <a:r>
              <a:rPr lang="en-US" dirty="0"/>
              <a:t>What is the value your laboratory adds to the health system?</a:t>
            </a:r>
          </a:p>
          <a:p>
            <a:pPr lvl="0"/>
            <a:r>
              <a:rPr lang="en-US" dirty="0"/>
              <a:t>What resources can be used to quantitate value of the laboratory?</a:t>
            </a:r>
          </a:p>
          <a:p>
            <a:pPr lvl="0"/>
            <a:r>
              <a:rPr lang="en-US" dirty="0"/>
              <a:t>How can you quantitate qualitative value added?</a:t>
            </a:r>
          </a:p>
          <a:p>
            <a:pPr lvl="0"/>
            <a:r>
              <a:rPr lang="en-US" dirty="0"/>
              <a:t>Do you know what your bottom line is?</a:t>
            </a:r>
          </a:p>
          <a:p>
            <a:pPr lvl="0"/>
            <a:r>
              <a:rPr lang="en-US" dirty="0"/>
              <a:t>How laboratory is represented in major service line meetings at your organization?</a:t>
            </a:r>
          </a:p>
          <a:p>
            <a:pPr lvl="0"/>
            <a:r>
              <a:rPr lang="en-US" dirty="0"/>
              <a:t>Are there system initiatives that have a laboratory component? (e.g. ER throughput, reducing length-of-stay, test utilization, patient blood management, etc.)</a:t>
            </a:r>
          </a:p>
          <a:p>
            <a:pPr lvl="0"/>
            <a:r>
              <a:rPr lang="en-US" dirty="0"/>
              <a:t>How does your laboratory participate in organization goals/KPIs, measures development, and improvements?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9"/>
          <p:cNvSpPr txBox="1">
            <a:spLocks noGrp="1"/>
          </p:cNvSpPr>
          <p:nvPr>
            <p:ph type="title"/>
          </p:nvPr>
        </p:nvSpPr>
        <p:spPr>
          <a:xfrm>
            <a:off x="226203" y="2515394"/>
            <a:ext cx="2874993" cy="1325563"/>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lt1"/>
              </a:buClr>
              <a:buSzPts val="3600"/>
              <a:buFont typeface="Arial"/>
              <a:buNone/>
            </a:pPr>
            <a:r>
              <a:rPr lang="en-US" dirty="0"/>
              <a:t>The Value </a:t>
            </a:r>
            <a:br>
              <a:rPr lang="en-US" dirty="0"/>
            </a:br>
            <a:r>
              <a:rPr lang="en-US" dirty="0"/>
              <a:t>of the Laboratory</a:t>
            </a:r>
            <a:endParaRPr dirty="0"/>
          </a:p>
        </p:txBody>
      </p:sp>
      <p:pic>
        <p:nvPicPr>
          <p:cNvPr id="155" name="Google Shape;155;p9" descr="S.C.I.E.N.C.E pie chart&#10;S support optimal clinical outcomes&#10;C clinical-effectiveness&#10;I innovation&#10;E evident-based practice&#10;N novel applications&#10;C cost-effectiveness&#10;E education of others"/>
          <p:cNvPicPr preferRelativeResize="0">
            <a:picLocks noGrp="1"/>
          </p:cNvPicPr>
          <p:nvPr>
            <p:ph type="body" idx="1"/>
          </p:nvPr>
        </p:nvPicPr>
        <p:blipFill rotWithShape="1">
          <a:blip r:embed="rId3">
            <a:alphaModFix/>
          </a:blip>
          <a:srcRect/>
          <a:stretch/>
        </p:blipFill>
        <p:spPr>
          <a:xfrm>
            <a:off x="4674807" y="369292"/>
            <a:ext cx="6211932" cy="5827329"/>
          </a:xfrm>
          <a:prstGeom prst="rect">
            <a:avLst/>
          </a:prstGeom>
          <a:noFill/>
          <a:ln>
            <a:noFill/>
          </a:ln>
        </p:spPr>
      </p:pic>
      <p:sp>
        <p:nvSpPr>
          <p:cNvPr id="156" name="Google Shape;156;p9"/>
          <p:cNvSpPr txBox="1"/>
          <p:nvPr/>
        </p:nvSpPr>
        <p:spPr>
          <a:xfrm>
            <a:off x="3402106" y="6363959"/>
            <a:ext cx="6211932" cy="615523"/>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sng" strike="noStrike" cap="none" dirty="0">
                <a:solidFill>
                  <a:schemeClr val="hlink"/>
                </a:solidFill>
                <a:latin typeface="Arial"/>
                <a:ea typeface="Arial"/>
                <a:cs typeface="Arial"/>
                <a:sym typeface="Arial"/>
                <a:hlinkClick r:id="rId4"/>
              </a:rPr>
              <a:t>https://arup.utah.edu/media/labValue/ValueLaboratory_InvestOutsource.pdf</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1"/>
          <p:cNvSpPr txBox="1">
            <a:spLocks noGrp="1"/>
          </p:cNvSpPr>
          <p:nvPr>
            <p:ph type="title"/>
          </p:nvPr>
        </p:nvSpPr>
        <p:spPr>
          <a:xfrm>
            <a:off x="838200" y="123873"/>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dirty="0"/>
              <a:t>Value of </a:t>
            </a:r>
            <a:r>
              <a:rPr lang="en-US" i="1" dirty="0"/>
              <a:t>Your</a:t>
            </a:r>
            <a:r>
              <a:rPr lang="en-US" dirty="0"/>
              <a:t> Laboratory </a:t>
            </a:r>
            <a:endParaRPr dirty="0"/>
          </a:p>
        </p:txBody>
      </p:sp>
      <p:grpSp>
        <p:nvGrpSpPr>
          <p:cNvPr id="162" name="Google Shape;162;p11" descr="Information on value to system, value to operations and value to patients"/>
          <p:cNvGrpSpPr/>
          <p:nvPr/>
        </p:nvGrpSpPr>
        <p:grpSpPr>
          <a:xfrm>
            <a:off x="841486" y="1889225"/>
            <a:ext cx="10509027" cy="3787567"/>
            <a:chOff x="3286" y="63600"/>
            <a:chExt cx="10509027" cy="3787567"/>
          </a:xfrm>
        </p:grpSpPr>
        <p:sp>
          <p:nvSpPr>
            <p:cNvPr id="163" name="Google Shape;163;p11"/>
            <p:cNvSpPr/>
            <p:nvPr/>
          </p:nvSpPr>
          <p:spPr>
            <a:xfrm>
              <a:off x="3286" y="63607"/>
              <a:ext cx="3203971" cy="691200"/>
            </a:xfrm>
            <a:prstGeom prst="rect">
              <a:avLst/>
            </a:prstGeom>
            <a:solidFill>
              <a:srgbClr val="00B0F0"/>
            </a:solidFill>
            <a:ln w="12700"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 name="Google Shape;164;p11"/>
            <p:cNvSpPr txBox="1"/>
            <p:nvPr/>
          </p:nvSpPr>
          <p:spPr>
            <a:xfrm>
              <a:off x="3286" y="63600"/>
              <a:ext cx="3203971" cy="691200"/>
            </a:xfrm>
            <a:prstGeom prst="rect">
              <a:avLst/>
            </a:prstGeom>
            <a:solidFill>
              <a:schemeClr val="accent1"/>
            </a:solidFill>
            <a:ln>
              <a:noFill/>
            </a:ln>
          </p:spPr>
          <p:txBody>
            <a:bodyPr spcFirstLastPara="1" wrap="square" lIns="170675" tIns="97525" rIns="170675" bIns="97525" anchor="ctr" anchorCtr="0">
              <a:noAutofit/>
            </a:bodyPr>
            <a:lstStyle/>
            <a:p>
              <a:pPr marL="0" marR="0" lvl="0" indent="0" algn="ctr" rtl="0">
                <a:lnSpc>
                  <a:spcPct val="90000"/>
                </a:lnSpc>
                <a:spcBef>
                  <a:spcPts val="0"/>
                </a:spcBef>
                <a:spcAft>
                  <a:spcPts val="0"/>
                </a:spcAft>
                <a:buClr>
                  <a:srgbClr val="000000"/>
                </a:buClr>
                <a:buSzPts val="2400"/>
                <a:buFont typeface="Arial"/>
                <a:buNone/>
              </a:pPr>
              <a:r>
                <a:rPr lang="en-US" sz="2000" b="1" i="0" u="none" strike="noStrike" cap="none" dirty="0">
                  <a:solidFill>
                    <a:schemeClr val="lt1"/>
                  </a:solidFill>
                  <a:latin typeface="Arial"/>
                  <a:ea typeface="Arial"/>
                  <a:cs typeface="Arial"/>
                  <a:sym typeface="Arial"/>
                </a:rPr>
                <a:t>Value to system</a:t>
              </a:r>
              <a:endParaRPr sz="2000" b="0" i="0" u="none" strike="noStrike" cap="none" dirty="0">
                <a:latin typeface="Arial"/>
                <a:ea typeface="Arial"/>
                <a:cs typeface="Arial"/>
                <a:sym typeface="Arial"/>
              </a:endParaRPr>
            </a:p>
          </p:txBody>
        </p:sp>
        <p:sp>
          <p:nvSpPr>
            <p:cNvPr id="165" name="Google Shape;165;p11"/>
            <p:cNvSpPr/>
            <p:nvPr/>
          </p:nvSpPr>
          <p:spPr>
            <a:xfrm>
              <a:off x="3286" y="754807"/>
              <a:ext cx="3203971" cy="3096360"/>
            </a:xfrm>
            <a:prstGeom prst="rect">
              <a:avLst/>
            </a:prstGeom>
            <a:solidFill>
              <a:schemeClr val="accent1">
                <a:lumMod val="20000"/>
                <a:lumOff val="80000"/>
              </a:schemeClr>
            </a:solidFill>
            <a:ln w="12700" cap="flat" cmpd="sng">
              <a:solidFill>
                <a:srgbClr val="CCD3EA">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 name="Google Shape;166;p11"/>
            <p:cNvSpPr txBox="1"/>
            <p:nvPr/>
          </p:nvSpPr>
          <p:spPr>
            <a:xfrm>
              <a:off x="3286" y="754807"/>
              <a:ext cx="3203971" cy="2542713"/>
            </a:xfrm>
            <a:prstGeom prst="rect">
              <a:avLst/>
            </a:prstGeom>
            <a:noFill/>
            <a:ln>
              <a:noFill/>
            </a:ln>
          </p:spPr>
          <p:txBody>
            <a:bodyPr spcFirstLastPara="1" wrap="square" lIns="128000" tIns="128000" rIns="170675" bIns="192000" anchor="t" anchorCtr="0">
              <a:noAutofit/>
            </a:bodyPr>
            <a:lstStyle/>
            <a:p>
              <a:pPr marL="285750" marR="0" lvl="0" indent="-285750" algn="l" rtl="0">
                <a:lnSpc>
                  <a:spcPct val="90000"/>
                </a:lnSpc>
                <a:spcBef>
                  <a:spcPts val="0"/>
                </a:spcBef>
                <a:spcAft>
                  <a:spcPts val="0"/>
                </a:spcAft>
                <a:buClr>
                  <a:srgbClr val="000000"/>
                </a:buClr>
                <a:buSzPts val="1800"/>
                <a:buFont typeface="Arial" panose="020B0604020202020204" pitchFamily="34" charset="0"/>
                <a:buChar char="•"/>
              </a:pPr>
              <a:r>
                <a:rPr lang="en-US" sz="1600" b="0" i="0" u="none" strike="noStrike" cap="none" dirty="0">
                  <a:solidFill>
                    <a:schemeClr val="tx1">
                      <a:lumMod val="75000"/>
                      <a:lumOff val="25000"/>
                    </a:schemeClr>
                  </a:solidFill>
                  <a:latin typeface="Arial"/>
                  <a:ea typeface="Arial"/>
                  <a:cs typeface="Arial"/>
                  <a:sym typeface="Arial"/>
                </a:rPr>
                <a:t>Supports hospital accreditation</a:t>
              </a:r>
              <a:endParaRPr sz="1600" b="0" i="0" u="none" strike="noStrike" cap="none" dirty="0">
                <a:solidFill>
                  <a:schemeClr val="tx1">
                    <a:lumMod val="75000"/>
                    <a:lumOff val="25000"/>
                  </a:schemeClr>
                </a:solidFill>
                <a:latin typeface="Arial"/>
                <a:ea typeface="Arial"/>
                <a:cs typeface="Arial"/>
                <a:sym typeface="Arial"/>
              </a:endParaRPr>
            </a:p>
            <a:p>
              <a:pPr marL="285750" marR="0" lvl="0" indent="-285750" algn="l" rtl="0">
                <a:lnSpc>
                  <a:spcPct val="90000"/>
                </a:lnSpc>
                <a:spcBef>
                  <a:spcPts val="1000"/>
                </a:spcBef>
                <a:spcAft>
                  <a:spcPts val="0"/>
                </a:spcAft>
                <a:buClr>
                  <a:srgbClr val="000000"/>
                </a:buClr>
                <a:buSzPts val="1800"/>
                <a:buFont typeface="Arial" panose="020B0604020202020204" pitchFamily="34" charset="0"/>
                <a:buChar char="•"/>
              </a:pPr>
              <a:r>
                <a:rPr lang="en-US" sz="1600" b="0" i="0" u="none" strike="noStrike" cap="none" dirty="0">
                  <a:solidFill>
                    <a:schemeClr val="tx1">
                      <a:lumMod val="75000"/>
                      <a:lumOff val="25000"/>
                    </a:schemeClr>
                  </a:solidFill>
                  <a:latin typeface="Arial"/>
                  <a:ea typeface="Arial"/>
                  <a:cs typeface="Arial"/>
                  <a:sym typeface="Arial"/>
                </a:rPr>
                <a:t>Wellness program</a:t>
              </a:r>
              <a:endParaRPr sz="1600" b="0" i="0" u="none" strike="noStrike" cap="none" dirty="0">
                <a:solidFill>
                  <a:schemeClr val="tx1">
                    <a:lumMod val="75000"/>
                    <a:lumOff val="25000"/>
                  </a:schemeClr>
                </a:solidFill>
                <a:latin typeface="Arial"/>
                <a:ea typeface="Arial"/>
                <a:cs typeface="Arial"/>
                <a:sym typeface="Arial"/>
              </a:endParaRPr>
            </a:p>
            <a:p>
              <a:pPr marL="285750" marR="0" lvl="0" indent="-285750" algn="l" rtl="0">
                <a:lnSpc>
                  <a:spcPct val="90000"/>
                </a:lnSpc>
                <a:spcBef>
                  <a:spcPts val="1000"/>
                </a:spcBef>
                <a:spcAft>
                  <a:spcPts val="0"/>
                </a:spcAft>
                <a:buClr>
                  <a:srgbClr val="000000"/>
                </a:buClr>
                <a:buSzPts val="1800"/>
                <a:buFont typeface="Arial" panose="020B0604020202020204" pitchFamily="34" charset="0"/>
                <a:buChar char="•"/>
              </a:pPr>
              <a:r>
                <a:rPr lang="en-US" sz="1600" b="0" i="0" u="none" strike="noStrike" cap="none" dirty="0">
                  <a:solidFill>
                    <a:schemeClr val="tx1">
                      <a:lumMod val="75000"/>
                      <a:lumOff val="25000"/>
                    </a:schemeClr>
                  </a:solidFill>
                  <a:latin typeface="Arial"/>
                  <a:ea typeface="Arial"/>
                  <a:cs typeface="Arial"/>
                  <a:sym typeface="Arial"/>
                </a:rPr>
                <a:t>Health fairs</a:t>
              </a:r>
              <a:endParaRPr sz="1600" b="0" i="0" u="none" strike="noStrike" cap="none" dirty="0">
                <a:solidFill>
                  <a:schemeClr val="tx1">
                    <a:lumMod val="75000"/>
                    <a:lumOff val="25000"/>
                  </a:schemeClr>
                </a:solidFill>
                <a:latin typeface="Arial"/>
                <a:ea typeface="Arial"/>
                <a:cs typeface="Arial"/>
                <a:sym typeface="Arial"/>
              </a:endParaRPr>
            </a:p>
            <a:p>
              <a:pPr marL="285750" marR="0" lvl="0" indent="-285750" algn="l" rtl="0">
                <a:lnSpc>
                  <a:spcPct val="90000"/>
                </a:lnSpc>
                <a:spcBef>
                  <a:spcPts val="1000"/>
                </a:spcBef>
                <a:spcAft>
                  <a:spcPts val="0"/>
                </a:spcAft>
                <a:buClr>
                  <a:srgbClr val="000000"/>
                </a:buClr>
                <a:buSzPts val="1800"/>
                <a:buFont typeface="Arial" panose="020B0604020202020204" pitchFamily="34" charset="0"/>
                <a:buChar char="•"/>
              </a:pPr>
              <a:r>
                <a:rPr lang="en-US" sz="1600" b="0" i="0" u="none" strike="noStrike" cap="none" dirty="0">
                  <a:solidFill>
                    <a:schemeClr val="tx1">
                      <a:lumMod val="75000"/>
                      <a:lumOff val="25000"/>
                    </a:schemeClr>
                  </a:solidFill>
                  <a:latin typeface="Arial"/>
                  <a:ea typeface="Arial"/>
                  <a:cs typeface="Arial"/>
                  <a:sym typeface="Arial"/>
                </a:rPr>
                <a:t>Employee drug screening</a:t>
              </a:r>
              <a:endParaRPr sz="1600" b="0" i="0" u="none" strike="noStrike" cap="none" dirty="0">
                <a:solidFill>
                  <a:schemeClr val="tx1">
                    <a:lumMod val="75000"/>
                    <a:lumOff val="25000"/>
                  </a:schemeClr>
                </a:solidFill>
                <a:latin typeface="Arial"/>
                <a:ea typeface="Arial"/>
                <a:cs typeface="Arial"/>
                <a:sym typeface="Arial"/>
              </a:endParaRPr>
            </a:p>
            <a:p>
              <a:pPr marL="285750" marR="0" lvl="0" indent="-285750" algn="l" rtl="0">
                <a:lnSpc>
                  <a:spcPct val="90000"/>
                </a:lnSpc>
                <a:spcBef>
                  <a:spcPts val="1000"/>
                </a:spcBef>
                <a:spcAft>
                  <a:spcPts val="0"/>
                </a:spcAft>
                <a:buClr>
                  <a:srgbClr val="000000"/>
                </a:buClr>
                <a:buSzPts val="1800"/>
                <a:buFont typeface="Arial" panose="020B0604020202020204" pitchFamily="34" charset="0"/>
                <a:buChar char="•"/>
              </a:pPr>
              <a:r>
                <a:rPr lang="en-US" sz="1600" b="0" i="0" u="none" strike="noStrike" cap="none" dirty="0">
                  <a:solidFill>
                    <a:schemeClr val="tx1">
                      <a:lumMod val="75000"/>
                      <a:lumOff val="25000"/>
                    </a:schemeClr>
                  </a:solidFill>
                  <a:latin typeface="Arial"/>
                  <a:ea typeface="Arial"/>
                  <a:cs typeface="Arial"/>
                  <a:sym typeface="Arial"/>
                </a:rPr>
                <a:t>Consults</a:t>
              </a:r>
              <a:endParaRPr sz="1600" b="0" i="0" u="none" strike="noStrike" cap="none" dirty="0">
                <a:solidFill>
                  <a:schemeClr val="tx1">
                    <a:lumMod val="75000"/>
                    <a:lumOff val="25000"/>
                  </a:schemeClr>
                </a:solidFill>
                <a:latin typeface="Arial"/>
                <a:ea typeface="Arial"/>
                <a:cs typeface="Arial"/>
                <a:sym typeface="Arial"/>
              </a:endParaRPr>
            </a:p>
            <a:p>
              <a:pPr marL="285750" marR="0" lvl="0" indent="-285750" algn="l" rtl="0">
                <a:lnSpc>
                  <a:spcPct val="90000"/>
                </a:lnSpc>
                <a:spcBef>
                  <a:spcPts val="1000"/>
                </a:spcBef>
                <a:spcAft>
                  <a:spcPts val="0"/>
                </a:spcAft>
                <a:buClr>
                  <a:srgbClr val="000000"/>
                </a:buClr>
                <a:buSzPts val="1800"/>
                <a:buFont typeface="Arial" panose="020B0604020202020204" pitchFamily="34" charset="0"/>
                <a:buChar char="•"/>
              </a:pPr>
              <a:r>
                <a:rPr lang="en-US" sz="1600" b="0" i="0" u="none" strike="noStrike" cap="none" dirty="0">
                  <a:solidFill>
                    <a:schemeClr val="tx1">
                      <a:lumMod val="75000"/>
                      <a:lumOff val="25000"/>
                    </a:schemeClr>
                  </a:solidFill>
                  <a:latin typeface="Arial"/>
                  <a:ea typeface="Arial"/>
                  <a:cs typeface="Arial"/>
                  <a:sym typeface="Arial"/>
                </a:rPr>
                <a:t>Develop/inform healthcare policies </a:t>
              </a:r>
              <a:endParaRPr sz="1600" b="0" i="0" u="none" strike="noStrike" cap="none" dirty="0">
                <a:solidFill>
                  <a:schemeClr val="tx1">
                    <a:lumMod val="75000"/>
                    <a:lumOff val="25000"/>
                  </a:schemeClr>
                </a:solidFill>
                <a:latin typeface="Arial"/>
                <a:ea typeface="Arial"/>
                <a:cs typeface="Arial"/>
                <a:sym typeface="Arial"/>
              </a:endParaRPr>
            </a:p>
            <a:p>
              <a:pPr marL="285750" marR="0" lvl="0" indent="-285750" algn="l" rtl="0">
                <a:lnSpc>
                  <a:spcPct val="90000"/>
                </a:lnSpc>
                <a:spcBef>
                  <a:spcPts val="1000"/>
                </a:spcBef>
                <a:spcAft>
                  <a:spcPts val="1000"/>
                </a:spcAft>
                <a:buClr>
                  <a:srgbClr val="000000"/>
                </a:buClr>
                <a:buSzPts val="1800"/>
                <a:buFont typeface="Arial" panose="020B0604020202020204" pitchFamily="34" charset="0"/>
                <a:buChar char="•"/>
              </a:pPr>
              <a:r>
                <a:rPr lang="en-US" sz="1600" b="0" i="0" u="none" strike="noStrike" cap="none" dirty="0">
                  <a:solidFill>
                    <a:schemeClr val="tx1">
                      <a:lumMod val="75000"/>
                      <a:lumOff val="25000"/>
                    </a:schemeClr>
                  </a:solidFill>
                  <a:latin typeface="Arial"/>
                  <a:ea typeface="Arial"/>
                  <a:cs typeface="Arial"/>
                  <a:sym typeface="Arial"/>
                </a:rPr>
                <a:t>Supports health equity</a:t>
              </a:r>
              <a:endParaRPr sz="1600" b="0" i="0" u="none" strike="noStrike" cap="none" dirty="0">
                <a:solidFill>
                  <a:schemeClr val="tx1">
                    <a:lumMod val="75000"/>
                    <a:lumOff val="25000"/>
                  </a:schemeClr>
                </a:solidFill>
                <a:latin typeface="Arial"/>
                <a:ea typeface="Arial"/>
                <a:cs typeface="Arial"/>
                <a:sym typeface="Arial"/>
              </a:endParaRPr>
            </a:p>
          </p:txBody>
        </p:sp>
        <p:sp>
          <p:nvSpPr>
            <p:cNvPr id="167" name="Google Shape;167;p11"/>
            <p:cNvSpPr/>
            <p:nvPr/>
          </p:nvSpPr>
          <p:spPr>
            <a:xfrm>
              <a:off x="3655814" y="63607"/>
              <a:ext cx="3203971" cy="691200"/>
            </a:xfrm>
            <a:prstGeom prst="rect">
              <a:avLst/>
            </a:prstGeom>
            <a:solidFill>
              <a:srgbClr val="00B0F0"/>
            </a:solidFill>
            <a:ln w="12700"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 name="Google Shape;168;p11"/>
            <p:cNvSpPr txBox="1"/>
            <p:nvPr/>
          </p:nvSpPr>
          <p:spPr>
            <a:xfrm>
              <a:off x="3655814" y="63607"/>
              <a:ext cx="3203971" cy="691200"/>
            </a:xfrm>
            <a:prstGeom prst="rect">
              <a:avLst/>
            </a:prstGeom>
            <a:solidFill>
              <a:schemeClr val="accent1"/>
            </a:solidFill>
            <a:ln>
              <a:noFill/>
            </a:ln>
          </p:spPr>
          <p:txBody>
            <a:bodyPr spcFirstLastPara="1" wrap="square" lIns="170675" tIns="97525" rIns="170675" bIns="97525" anchor="ctr" anchorCtr="0">
              <a:noAutofit/>
            </a:bodyPr>
            <a:lstStyle/>
            <a:p>
              <a:pPr marL="0" marR="0" lvl="0" indent="0" algn="ctr" rtl="0">
                <a:lnSpc>
                  <a:spcPct val="90000"/>
                </a:lnSpc>
                <a:spcBef>
                  <a:spcPts val="0"/>
                </a:spcBef>
                <a:spcAft>
                  <a:spcPts val="0"/>
                </a:spcAft>
                <a:buClr>
                  <a:srgbClr val="000000"/>
                </a:buClr>
                <a:buSzPts val="2400"/>
                <a:buFont typeface="Arial"/>
                <a:buNone/>
              </a:pPr>
              <a:r>
                <a:rPr lang="en-US" sz="2000" b="1" i="0" u="none" strike="noStrike" cap="none" dirty="0">
                  <a:solidFill>
                    <a:schemeClr val="lt1"/>
                  </a:solidFill>
                  <a:latin typeface="Arial"/>
                  <a:ea typeface="Arial"/>
                  <a:cs typeface="Arial"/>
                  <a:sym typeface="Arial"/>
                </a:rPr>
                <a:t>Value to </a:t>
              </a:r>
              <a:r>
                <a:rPr lang="en-US" sz="2000" b="1" dirty="0">
                  <a:solidFill>
                    <a:schemeClr val="lt1"/>
                  </a:solidFill>
                </a:rPr>
                <a:t>o</a:t>
              </a:r>
              <a:r>
                <a:rPr lang="en-US" sz="2000" b="1" i="0" u="none" strike="noStrike" cap="none" dirty="0">
                  <a:solidFill>
                    <a:schemeClr val="lt1"/>
                  </a:solidFill>
                  <a:latin typeface="Arial"/>
                  <a:ea typeface="Arial"/>
                  <a:cs typeface="Arial"/>
                  <a:sym typeface="Arial"/>
                </a:rPr>
                <a:t>perations</a:t>
              </a:r>
              <a:endParaRPr sz="2000" b="0" i="0" u="none" strike="noStrike" cap="none" dirty="0">
                <a:solidFill>
                  <a:srgbClr val="000000"/>
                </a:solidFill>
                <a:latin typeface="Arial"/>
                <a:ea typeface="Arial"/>
                <a:cs typeface="Arial"/>
                <a:sym typeface="Arial"/>
              </a:endParaRPr>
            </a:p>
          </p:txBody>
        </p:sp>
        <p:sp>
          <p:nvSpPr>
            <p:cNvPr id="169" name="Google Shape;169;p11"/>
            <p:cNvSpPr/>
            <p:nvPr/>
          </p:nvSpPr>
          <p:spPr>
            <a:xfrm>
              <a:off x="3655814" y="754807"/>
              <a:ext cx="3203971" cy="3096360"/>
            </a:xfrm>
            <a:prstGeom prst="rect">
              <a:avLst/>
            </a:prstGeom>
            <a:solidFill>
              <a:schemeClr val="accent1">
                <a:lumMod val="20000"/>
                <a:lumOff val="80000"/>
              </a:schemeClr>
            </a:solidFill>
            <a:ln w="12700" cap="flat" cmpd="sng">
              <a:solidFill>
                <a:srgbClr val="CCD3EA">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 name="Google Shape;170;p11"/>
            <p:cNvSpPr txBox="1"/>
            <p:nvPr/>
          </p:nvSpPr>
          <p:spPr>
            <a:xfrm>
              <a:off x="3655825" y="754800"/>
              <a:ext cx="3204000" cy="2016627"/>
            </a:xfrm>
            <a:prstGeom prst="rect">
              <a:avLst/>
            </a:prstGeom>
            <a:noFill/>
            <a:ln>
              <a:noFill/>
            </a:ln>
          </p:spPr>
          <p:txBody>
            <a:bodyPr spcFirstLastPara="1" wrap="square" lIns="128000" tIns="128000" rIns="170675" bIns="192000" anchor="t" anchorCtr="0">
              <a:noAutofit/>
            </a:bodyPr>
            <a:lstStyle/>
            <a:p>
              <a:pPr marL="285750" marR="0" lvl="0" indent="-285750" algn="l" rtl="0">
                <a:lnSpc>
                  <a:spcPct val="90000"/>
                </a:lnSpc>
                <a:spcBef>
                  <a:spcPts val="0"/>
                </a:spcBef>
                <a:spcAft>
                  <a:spcPts val="0"/>
                </a:spcAft>
                <a:buClr>
                  <a:srgbClr val="000000"/>
                </a:buClr>
                <a:buSzPts val="1800"/>
                <a:buFont typeface="Arial" panose="020B0604020202020204" pitchFamily="34" charset="0"/>
                <a:buChar char="•"/>
              </a:pPr>
              <a:r>
                <a:rPr lang="en-US" sz="1600" b="0" i="0" u="none" strike="noStrike" cap="none" dirty="0">
                  <a:solidFill>
                    <a:schemeClr val="tx1">
                      <a:lumMod val="75000"/>
                      <a:lumOff val="25000"/>
                    </a:schemeClr>
                  </a:solidFill>
                  <a:latin typeface="Arial"/>
                  <a:ea typeface="Arial"/>
                  <a:cs typeface="Arial"/>
                  <a:sym typeface="Arial"/>
                </a:rPr>
                <a:t>Lab testing and reducing Length-of-Stay (LOS)</a:t>
              </a:r>
              <a:endParaRPr sz="1600" b="0" i="0" u="none" strike="noStrike" cap="none" dirty="0">
                <a:solidFill>
                  <a:schemeClr val="tx1">
                    <a:lumMod val="75000"/>
                    <a:lumOff val="25000"/>
                  </a:schemeClr>
                </a:solidFill>
                <a:latin typeface="Arial"/>
                <a:ea typeface="Arial"/>
                <a:cs typeface="Arial"/>
                <a:sym typeface="Arial"/>
              </a:endParaRPr>
            </a:p>
            <a:p>
              <a:pPr marL="285750" marR="0" lvl="0" indent="-285750" algn="l" rtl="0">
                <a:lnSpc>
                  <a:spcPct val="90000"/>
                </a:lnSpc>
                <a:spcBef>
                  <a:spcPts val="1000"/>
                </a:spcBef>
                <a:spcAft>
                  <a:spcPts val="0"/>
                </a:spcAft>
                <a:buClr>
                  <a:srgbClr val="000000"/>
                </a:buClr>
                <a:buSzPts val="1800"/>
                <a:buFont typeface="Arial" panose="020B0604020202020204" pitchFamily="34" charset="0"/>
                <a:buChar char="•"/>
              </a:pPr>
              <a:r>
                <a:rPr lang="en-US" sz="1600" b="0" i="0" u="none" strike="noStrike" cap="none" dirty="0">
                  <a:solidFill>
                    <a:schemeClr val="tx1">
                      <a:lumMod val="75000"/>
                      <a:lumOff val="25000"/>
                    </a:schemeClr>
                  </a:solidFill>
                  <a:latin typeface="Arial"/>
                  <a:ea typeface="Arial"/>
                  <a:cs typeface="Arial"/>
                  <a:sym typeface="Arial"/>
                </a:rPr>
                <a:t>Containing cost while providing quality testing</a:t>
              </a:r>
              <a:endParaRPr sz="1600" b="0" i="0" u="none" strike="noStrike" cap="none" dirty="0">
                <a:solidFill>
                  <a:schemeClr val="tx1">
                    <a:lumMod val="75000"/>
                    <a:lumOff val="25000"/>
                  </a:schemeClr>
                </a:solidFill>
                <a:latin typeface="Arial"/>
                <a:ea typeface="Arial"/>
                <a:cs typeface="Arial"/>
                <a:sym typeface="Arial"/>
              </a:endParaRPr>
            </a:p>
            <a:p>
              <a:pPr marL="285750" marR="0" lvl="0" indent="-285750" algn="l" rtl="0">
                <a:lnSpc>
                  <a:spcPct val="90000"/>
                </a:lnSpc>
                <a:spcBef>
                  <a:spcPts val="1000"/>
                </a:spcBef>
                <a:spcAft>
                  <a:spcPts val="0"/>
                </a:spcAft>
                <a:buClr>
                  <a:srgbClr val="000000"/>
                </a:buClr>
                <a:buSzPts val="1800"/>
                <a:buFont typeface="Arial" panose="020B0604020202020204" pitchFamily="34" charset="0"/>
                <a:buChar char="•"/>
              </a:pPr>
              <a:r>
                <a:rPr lang="en-US" sz="1600" b="0" i="0" u="none" strike="noStrike" cap="none" dirty="0">
                  <a:solidFill>
                    <a:schemeClr val="tx1">
                      <a:lumMod val="75000"/>
                      <a:lumOff val="25000"/>
                    </a:schemeClr>
                  </a:solidFill>
                  <a:latin typeface="Arial"/>
                  <a:ea typeface="Arial"/>
                  <a:cs typeface="Arial"/>
                  <a:sym typeface="Arial"/>
                </a:rPr>
                <a:t>Strengthening test utilization </a:t>
              </a:r>
              <a:endParaRPr sz="1600" b="0" i="0" u="none" strike="noStrike" cap="none" dirty="0">
                <a:solidFill>
                  <a:schemeClr val="tx1">
                    <a:lumMod val="75000"/>
                    <a:lumOff val="25000"/>
                  </a:schemeClr>
                </a:solidFill>
                <a:latin typeface="Arial"/>
                <a:ea typeface="Arial"/>
                <a:cs typeface="Arial"/>
                <a:sym typeface="Arial"/>
              </a:endParaRPr>
            </a:p>
            <a:p>
              <a:pPr marL="285750" marR="0" lvl="0" indent="-285750" algn="l" rtl="0">
                <a:lnSpc>
                  <a:spcPct val="90000"/>
                </a:lnSpc>
                <a:spcBef>
                  <a:spcPts val="1000"/>
                </a:spcBef>
                <a:spcAft>
                  <a:spcPts val="1000"/>
                </a:spcAft>
                <a:buClr>
                  <a:srgbClr val="000000"/>
                </a:buClr>
                <a:buSzPts val="1800"/>
                <a:buFont typeface="Arial" panose="020B0604020202020204" pitchFamily="34" charset="0"/>
                <a:buChar char="•"/>
              </a:pPr>
              <a:r>
                <a:rPr lang="en-US" sz="1600" b="0" i="0" u="none" strike="noStrike" cap="none" dirty="0">
                  <a:solidFill>
                    <a:schemeClr val="tx1">
                      <a:lumMod val="75000"/>
                      <a:lumOff val="25000"/>
                    </a:schemeClr>
                  </a:solidFill>
                  <a:latin typeface="Arial"/>
                  <a:ea typeface="Arial"/>
                  <a:cs typeface="Arial"/>
                  <a:sym typeface="Arial"/>
                </a:rPr>
                <a:t>Supporting clinical efficiency and productivity </a:t>
              </a:r>
              <a:endParaRPr sz="1600" b="0" i="0" u="none" strike="noStrike" cap="none" dirty="0">
                <a:solidFill>
                  <a:schemeClr val="tx1">
                    <a:lumMod val="75000"/>
                    <a:lumOff val="25000"/>
                  </a:schemeClr>
                </a:solidFill>
                <a:latin typeface="Arial"/>
                <a:ea typeface="Arial"/>
                <a:cs typeface="Arial"/>
                <a:sym typeface="Arial"/>
              </a:endParaRPr>
            </a:p>
          </p:txBody>
        </p:sp>
        <p:sp>
          <p:nvSpPr>
            <p:cNvPr id="171" name="Google Shape;171;p11"/>
            <p:cNvSpPr/>
            <p:nvPr/>
          </p:nvSpPr>
          <p:spPr>
            <a:xfrm>
              <a:off x="7308342" y="63607"/>
              <a:ext cx="3203971" cy="691200"/>
            </a:xfrm>
            <a:prstGeom prst="rect">
              <a:avLst/>
            </a:prstGeom>
            <a:solidFill>
              <a:srgbClr val="00B0F0"/>
            </a:solidFill>
            <a:ln w="12700"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2" name="Google Shape;172;p11"/>
            <p:cNvSpPr txBox="1"/>
            <p:nvPr/>
          </p:nvSpPr>
          <p:spPr>
            <a:xfrm>
              <a:off x="7308342" y="63607"/>
              <a:ext cx="3203971" cy="691200"/>
            </a:xfrm>
            <a:prstGeom prst="rect">
              <a:avLst/>
            </a:prstGeom>
            <a:solidFill>
              <a:schemeClr val="accent1"/>
            </a:solidFill>
            <a:ln>
              <a:noFill/>
            </a:ln>
          </p:spPr>
          <p:txBody>
            <a:bodyPr spcFirstLastPara="1" wrap="square" lIns="170675" tIns="97525" rIns="170675" bIns="97525" anchor="ctr" anchorCtr="0">
              <a:noAutofit/>
            </a:bodyPr>
            <a:lstStyle/>
            <a:p>
              <a:pPr marL="0" marR="0" lvl="0" indent="0" algn="ctr" rtl="0">
                <a:lnSpc>
                  <a:spcPct val="90000"/>
                </a:lnSpc>
                <a:spcBef>
                  <a:spcPts val="0"/>
                </a:spcBef>
                <a:spcAft>
                  <a:spcPts val="0"/>
                </a:spcAft>
                <a:buClr>
                  <a:srgbClr val="000000"/>
                </a:buClr>
                <a:buSzPts val="2400"/>
                <a:buFont typeface="Arial"/>
                <a:buNone/>
              </a:pPr>
              <a:r>
                <a:rPr lang="en-US" sz="2000" b="1" i="0" u="none" strike="noStrike" cap="none" dirty="0">
                  <a:solidFill>
                    <a:schemeClr val="lt1"/>
                  </a:solidFill>
                  <a:latin typeface="Arial"/>
                  <a:ea typeface="Arial"/>
                  <a:cs typeface="Arial"/>
                  <a:sym typeface="Arial"/>
                </a:rPr>
                <a:t>Value to patients</a:t>
              </a:r>
              <a:endParaRPr sz="2000" b="0" i="0" u="none" strike="noStrike" cap="none" dirty="0">
                <a:solidFill>
                  <a:srgbClr val="000000"/>
                </a:solidFill>
                <a:latin typeface="Arial"/>
                <a:ea typeface="Arial"/>
                <a:cs typeface="Arial"/>
                <a:sym typeface="Arial"/>
              </a:endParaRPr>
            </a:p>
          </p:txBody>
        </p:sp>
        <p:sp>
          <p:nvSpPr>
            <p:cNvPr id="173" name="Google Shape;173;p11"/>
            <p:cNvSpPr/>
            <p:nvPr/>
          </p:nvSpPr>
          <p:spPr>
            <a:xfrm>
              <a:off x="7308342" y="754807"/>
              <a:ext cx="3203971" cy="3096360"/>
            </a:xfrm>
            <a:prstGeom prst="rect">
              <a:avLst/>
            </a:prstGeom>
            <a:solidFill>
              <a:schemeClr val="accent1">
                <a:lumMod val="20000"/>
                <a:lumOff val="80000"/>
              </a:schemeClr>
            </a:solidFill>
            <a:ln w="12700" cap="flat" cmpd="sng">
              <a:solidFill>
                <a:srgbClr val="CCD3EA">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4" name="Google Shape;174;p11"/>
            <p:cNvSpPr txBox="1"/>
            <p:nvPr/>
          </p:nvSpPr>
          <p:spPr>
            <a:xfrm>
              <a:off x="7308342" y="754807"/>
              <a:ext cx="3203971" cy="2780708"/>
            </a:xfrm>
            <a:prstGeom prst="rect">
              <a:avLst/>
            </a:prstGeom>
            <a:noFill/>
            <a:ln>
              <a:noFill/>
            </a:ln>
          </p:spPr>
          <p:txBody>
            <a:bodyPr spcFirstLastPara="1" wrap="square" lIns="128000" tIns="128000" rIns="170675" bIns="192000" anchor="t" anchorCtr="0">
              <a:noAutofit/>
            </a:bodyPr>
            <a:lstStyle/>
            <a:p>
              <a:pPr marL="285750" marR="0" lvl="0" indent="-285750" algn="l" rtl="0">
                <a:lnSpc>
                  <a:spcPct val="90000"/>
                </a:lnSpc>
                <a:spcBef>
                  <a:spcPts val="0"/>
                </a:spcBef>
                <a:spcAft>
                  <a:spcPts val="0"/>
                </a:spcAft>
                <a:buClr>
                  <a:srgbClr val="000000"/>
                </a:buClr>
                <a:buSzPts val="1800"/>
                <a:buFont typeface="Arial" panose="020B0604020202020204" pitchFamily="34" charset="0"/>
                <a:buChar char="•"/>
              </a:pPr>
              <a:r>
                <a:rPr lang="en-US" sz="1600" b="0" i="0" u="none" strike="noStrike" cap="none" dirty="0">
                  <a:solidFill>
                    <a:schemeClr val="tx1">
                      <a:lumMod val="75000"/>
                      <a:lumOff val="25000"/>
                    </a:schemeClr>
                  </a:solidFill>
                  <a:latin typeface="Arial"/>
                  <a:ea typeface="Arial"/>
                  <a:cs typeface="Arial"/>
                  <a:sym typeface="Arial"/>
                </a:rPr>
                <a:t>Improving quality-of-life outcomes </a:t>
              </a:r>
              <a:endParaRPr sz="1600" b="0" i="0" u="none" strike="noStrike" cap="none" dirty="0">
                <a:solidFill>
                  <a:schemeClr val="tx1">
                    <a:lumMod val="75000"/>
                    <a:lumOff val="25000"/>
                  </a:schemeClr>
                </a:solidFill>
                <a:latin typeface="Arial"/>
                <a:ea typeface="Arial"/>
                <a:cs typeface="Arial"/>
                <a:sym typeface="Arial"/>
              </a:endParaRPr>
            </a:p>
            <a:p>
              <a:pPr marL="285750" marR="0" lvl="0" indent="-285750" algn="l" rtl="0">
                <a:lnSpc>
                  <a:spcPct val="90000"/>
                </a:lnSpc>
                <a:spcBef>
                  <a:spcPts val="1000"/>
                </a:spcBef>
                <a:spcAft>
                  <a:spcPts val="0"/>
                </a:spcAft>
                <a:buClr>
                  <a:srgbClr val="000000"/>
                </a:buClr>
                <a:buSzPts val="1800"/>
                <a:buFont typeface="Arial" panose="020B0604020202020204" pitchFamily="34" charset="0"/>
                <a:buChar char="•"/>
              </a:pPr>
              <a:r>
                <a:rPr lang="en-US" sz="1600" b="0" i="0" u="none" strike="noStrike" cap="none" dirty="0">
                  <a:solidFill>
                    <a:schemeClr val="tx1">
                      <a:lumMod val="75000"/>
                      <a:lumOff val="25000"/>
                    </a:schemeClr>
                  </a:solidFill>
                  <a:latin typeface="Arial"/>
                  <a:ea typeface="Arial"/>
                  <a:cs typeface="Arial"/>
                  <a:sym typeface="Arial"/>
                </a:rPr>
                <a:t>Identifying emerging health issues (Population Health)</a:t>
              </a:r>
              <a:endParaRPr sz="1600" b="0" i="0" u="none" strike="noStrike" cap="none" dirty="0">
                <a:solidFill>
                  <a:schemeClr val="tx1">
                    <a:lumMod val="75000"/>
                    <a:lumOff val="25000"/>
                  </a:schemeClr>
                </a:solidFill>
                <a:latin typeface="Arial"/>
                <a:ea typeface="Arial"/>
                <a:cs typeface="Arial"/>
                <a:sym typeface="Arial"/>
              </a:endParaRPr>
            </a:p>
            <a:p>
              <a:pPr marL="285750" marR="0" lvl="0" indent="-285750" algn="l" rtl="0">
                <a:lnSpc>
                  <a:spcPct val="90000"/>
                </a:lnSpc>
                <a:spcBef>
                  <a:spcPts val="1000"/>
                </a:spcBef>
                <a:spcAft>
                  <a:spcPts val="0"/>
                </a:spcAft>
                <a:buClr>
                  <a:srgbClr val="000000"/>
                </a:buClr>
                <a:buSzPts val="1800"/>
                <a:buFont typeface="Arial" panose="020B0604020202020204" pitchFamily="34" charset="0"/>
                <a:buChar char="•"/>
              </a:pPr>
              <a:r>
                <a:rPr lang="en-US" sz="1600" b="0" i="0" u="none" strike="noStrike" cap="none" dirty="0">
                  <a:solidFill>
                    <a:schemeClr val="tx1">
                      <a:lumMod val="75000"/>
                      <a:lumOff val="25000"/>
                    </a:schemeClr>
                  </a:solidFill>
                  <a:latin typeface="Arial"/>
                  <a:ea typeface="Arial"/>
                  <a:cs typeface="Arial"/>
                  <a:sym typeface="Arial"/>
                </a:rPr>
                <a:t>Defining trends in chronic conditions</a:t>
              </a:r>
              <a:endParaRPr sz="1600" b="0" i="0" u="none" strike="noStrike" cap="none" dirty="0">
                <a:solidFill>
                  <a:schemeClr val="tx1">
                    <a:lumMod val="75000"/>
                    <a:lumOff val="25000"/>
                  </a:schemeClr>
                </a:solidFill>
                <a:latin typeface="Arial"/>
                <a:ea typeface="Arial"/>
                <a:cs typeface="Arial"/>
                <a:sym typeface="Arial"/>
              </a:endParaRPr>
            </a:p>
            <a:p>
              <a:pPr marL="285750" marR="0" lvl="0" indent="-285750" algn="l" rtl="0">
                <a:lnSpc>
                  <a:spcPct val="90000"/>
                </a:lnSpc>
                <a:spcBef>
                  <a:spcPts val="1000"/>
                </a:spcBef>
                <a:spcAft>
                  <a:spcPts val="0"/>
                </a:spcAft>
                <a:buClr>
                  <a:srgbClr val="000000"/>
                </a:buClr>
                <a:buSzPts val="1800"/>
                <a:buFont typeface="Arial" panose="020B0604020202020204" pitchFamily="34" charset="0"/>
                <a:buChar char="•"/>
              </a:pPr>
              <a:r>
                <a:rPr lang="en-US" sz="1600" b="0" i="0" u="none" strike="noStrike" cap="none" dirty="0">
                  <a:solidFill>
                    <a:schemeClr val="tx1">
                      <a:lumMod val="75000"/>
                      <a:lumOff val="25000"/>
                    </a:schemeClr>
                  </a:solidFill>
                  <a:latin typeface="Arial"/>
                  <a:ea typeface="Arial"/>
                  <a:cs typeface="Arial"/>
                  <a:sym typeface="Arial"/>
                </a:rPr>
                <a:t>Critical for prenatal care</a:t>
              </a:r>
              <a:endParaRPr sz="1600" b="0" i="0" u="none" strike="noStrike" cap="none" dirty="0">
                <a:solidFill>
                  <a:schemeClr val="tx1">
                    <a:lumMod val="75000"/>
                    <a:lumOff val="25000"/>
                  </a:schemeClr>
                </a:solidFill>
                <a:latin typeface="Arial"/>
                <a:ea typeface="Arial"/>
                <a:cs typeface="Arial"/>
                <a:sym typeface="Arial"/>
              </a:endParaRPr>
            </a:p>
            <a:p>
              <a:pPr marL="0" marR="0" lvl="0" indent="0" algn="l" rtl="0">
                <a:lnSpc>
                  <a:spcPct val="90000"/>
                </a:lnSpc>
                <a:spcBef>
                  <a:spcPts val="1000"/>
                </a:spcBef>
                <a:spcAft>
                  <a:spcPts val="1000"/>
                </a:spcAft>
                <a:buClr>
                  <a:srgbClr val="000000"/>
                </a:buClr>
                <a:buSzPts val="1800"/>
                <a:buFont typeface="Arial"/>
                <a:buNone/>
              </a:pPr>
              <a:endParaRPr sz="1800" b="0" i="0" u="none" strike="noStrike" cap="none" dirty="0">
                <a:solidFill>
                  <a:schemeClr val="dk1"/>
                </a:solidFill>
                <a:latin typeface="Arial"/>
                <a:ea typeface="Arial"/>
                <a:cs typeface="Arial"/>
                <a:sym typeface="Arial"/>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10"/>
          <p:cNvSpPr txBox="1">
            <a:spLocks noGrp="1"/>
          </p:cNvSpPr>
          <p:nvPr>
            <p:ph type="title"/>
          </p:nvPr>
        </p:nvSpPr>
        <p:spPr>
          <a:xfrm>
            <a:off x="838200" y="200073"/>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2800"/>
              <a:buFont typeface="Arial"/>
              <a:buNone/>
            </a:pPr>
            <a:r>
              <a:rPr lang="en-US" dirty="0"/>
              <a:t>Value of </a:t>
            </a:r>
            <a:r>
              <a:rPr lang="en-US" i="1" dirty="0"/>
              <a:t>Your</a:t>
            </a:r>
            <a:r>
              <a:rPr lang="en-US" dirty="0"/>
              <a:t> Laboratory </a:t>
            </a:r>
            <a:r>
              <a:rPr lang="en-US" b="0" dirty="0"/>
              <a:t>In Numbers</a:t>
            </a:r>
            <a:endParaRPr b="0" dirty="0"/>
          </a:p>
        </p:txBody>
      </p:sp>
      <p:sp>
        <p:nvSpPr>
          <p:cNvPr id="181" name="Google Shape;181;p10"/>
          <p:cNvSpPr/>
          <p:nvPr/>
        </p:nvSpPr>
        <p:spPr>
          <a:xfrm>
            <a:off x="841486" y="1840452"/>
            <a:ext cx="3203971" cy="547200"/>
          </a:xfrm>
          <a:prstGeom prst="rect">
            <a:avLst/>
          </a:prstGeom>
          <a:solidFill>
            <a:srgbClr val="00B0F0"/>
          </a:solidFill>
          <a:ln w="12700"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 name="Google Shape;182;p10"/>
          <p:cNvSpPr txBox="1"/>
          <p:nvPr/>
        </p:nvSpPr>
        <p:spPr>
          <a:xfrm>
            <a:off x="598714" y="1840452"/>
            <a:ext cx="3526972" cy="547200"/>
          </a:xfrm>
          <a:prstGeom prst="rect">
            <a:avLst/>
          </a:prstGeom>
          <a:solidFill>
            <a:schemeClr val="accent1"/>
          </a:solidFill>
          <a:ln>
            <a:noFill/>
          </a:ln>
        </p:spPr>
        <p:txBody>
          <a:bodyPr spcFirstLastPara="1" wrap="square" lIns="135125" tIns="77200" rIns="135125" bIns="77200"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en-US" sz="2000" b="1" i="0" u="none" strike="noStrike" cap="none" dirty="0">
                <a:solidFill>
                  <a:schemeClr val="lt1"/>
                </a:solidFill>
                <a:latin typeface="Arial"/>
                <a:ea typeface="Arial"/>
                <a:cs typeface="Arial"/>
                <a:sym typeface="Arial"/>
              </a:rPr>
              <a:t>Value to system</a:t>
            </a:r>
            <a:endParaRPr sz="2000" b="0" i="0" u="none" strike="noStrike" cap="none" dirty="0">
              <a:solidFill>
                <a:srgbClr val="000000"/>
              </a:solidFill>
              <a:latin typeface="Arial"/>
              <a:ea typeface="Arial"/>
              <a:cs typeface="Arial"/>
              <a:sym typeface="Arial"/>
            </a:endParaRPr>
          </a:p>
        </p:txBody>
      </p:sp>
      <p:sp>
        <p:nvSpPr>
          <p:cNvPr id="183" name="Google Shape;183;p10"/>
          <p:cNvSpPr/>
          <p:nvPr/>
        </p:nvSpPr>
        <p:spPr>
          <a:xfrm>
            <a:off x="598714" y="2387652"/>
            <a:ext cx="3526972" cy="3337920"/>
          </a:xfrm>
          <a:prstGeom prst="rect">
            <a:avLst/>
          </a:prstGeom>
          <a:solidFill>
            <a:schemeClr val="accent1">
              <a:lumMod val="20000"/>
              <a:lumOff val="80000"/>
            </a:schemeClr>
          </a:solidFill>
          <a:ln w="12700" cap="flat" cmpd="sng">
            <a:solidFill>
              <a:srgbClr val="CCD3EA">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 name="Google Shape;184;p10"/>
          <p:cNvSpPr txBox="1"/>
          <p:nvPr/>
        </p:nvSpPr>
        <p:spPr>
          <a:xfrm>
            <a:off x="598714" y="2387652"/>
            <a:ext cx="3446743" cy="2848227"/>
          </a:xfrm>
          <a:prstGeom prst="rect">
            <a:avLst/>
          </a:prstGeom>
          <a:noFill/>
          <a:ln>
            <a:noFill/>
          </a:ln>
        </p:spPr>
        <p:txBody>
          <a:bodyPr spcFirstLastPara="1" wrap="square" lIns="101325" tIns="101325" rIns="135125" bIns="152000" anchor="t" anchorCtr="0">
            <a:noAutofit/>
          </a:bodyPr>
          <a:lstStyle/>
          <a:p>
            <a:pPr lvl="0">
              <a:lnSpc>
                <a:spcPct val="90000"/>
              </a:lnSpc>
              <a:buSzPts val="1700"/>
            </a:pPr>
            <a:r>
              <a:rPr lang="en-US" sz="1600" b="0" i="0" u="none" strike="noStrike" cap="none" dirty="0">
                <a:solidFill>
                  <a:srgbClr val="404040"/>
                </a:solidFill>
                <a:latin typeface="Arial"/>
                <a:ea typeface="Arial"/>
                <a:cs typeface="Arial"/>
                <a:sym typeface="Arial"/>
              </a:rPr>
              <a:t>$[</a:t>
            </a:r>
            <a:r>
              <a:rPr lang="en-US" sz="1600" dirty="0">
                <a:solidFill>
                  <a:srgbClr val="404040"/>
                </a:solidFill>
              </a:rPr>
              <a:t>MM] Revenue</a:t>
            </a:r>
            <a:endParaRPr sz="1600" b="0" i="0" u="none" strike="noStrike" cap="none" dirty="0">
              <a:solidFill>
                <a:schemeClr val="dk1"/>
              </a:solidFill>
              <a:latin typeface="Arial"/>
              <a:ea typeface="Arial"/>
              <a:cs typeface="Arial"/>
              <a:sym typeface="Arial"/>
            </a:endParaRPr>
          </a:p>
          <a:p>
            <a:pPr marL="342900" marR="0" lvl="2" indent="-158750" algn="l" rtl="0">
              <a:lnSpc>
                <a:spcPct val="90000"/>
              </a:lnSpc>
              <a:spcBef>
                <a:spcPts val="285"/>
              </a:spcBef>
              <a:spcAft>
                <a:spcPts val="0"/>
              </a:spcAft>
              <a:buClr>
                <a:srgbClr val="404040"/>
              </a:buClr>
              <a:buSzPts val="1700"/>
              <a:buFont typeface="Arial"/>
              <a:buChar char="•"/>
            </a:pPr>
            <a:r>
              <a:rPr lang="en-US" sz="1600" b="0" i="0" u="none" strike="noStrike" cap="none" dirty="0">
                <a:solidFill>
                  <a:srgbClr val="404040"/>
                </a:solidFill>
                <a:latin typeface="Arial"/>
                <a:ea typeface="Arial"/>
                <a:cs typeface="Arial"/>
                <a:sym typeface="Arial"/>
              </a:rPr>
              <a:t>10% of all Hospital Revenues</a:t>
            </a:r>
            <a:endParaRPr sz="1600" b="0" i="0" u="none" strike="noStrike" cap="none" dirty="0">
              <a:solidFill>
                <a:srgbClr val="000000"/>
              </a:solidFill>
              <a:latin typeface="Arial"/>
              <a:ea typeface="Arial"/>
              <a:cs typeface="Arial"/>
              <a:sym typeface="Arial"/>
            </a:endParaRPr>
          </a:p>
          <a:p>
            <a:pPr marL="342900" marR="0" lvl="2" indent="-158750" algn="l" rtl="0">
              <a:lnSpc>
                <a:spcPct val="90000"/>
              </a:lnSpc>
              <a:spcBef>
                <a:spcPts val="285"/>
              </a:spcBef>
              <a:spcAft>
                <a:spcPts val="0"/>
              </a:spcAft>
              <a:buClr>
                <a:srgbClr val="404040"/>
              </a:buClr>
              <a:buSzPts val="1700"/>
              <a:buFont typeface="Arial"/>
              <a:buChar char="•"/>
            </a:pPr>
            <a:r>
              <a:rPr lang="en-US" sz="1600" b="0" i="0" u="none" strike="noStrike" cap="none" dirty="0">
                <a:solidFill>
                  <a:srgbClr val="404040"/>
                </a:solidFill>
                <a:latin typeface="Arial"/>
                <a:ea typeface="Arial"/>
                <a:cs typeface="Arial"/>
                <a:sym typeface="Arial"/>
              </a:rPr>
              <a:t>One of Top 3 Revenue </a:t>
            </a:r>
            <a:r>
              <a:rPr lang="en-US" sz="1600" dirty="0">
                <a:solidFill>
                  <a:srgbClr val="404040"/>
                </a:solidFill>
              </a:rPr>
              <a:t>Generating Departments</a:t>
            </a:r>
            <a:endParaRPr sz="1600" b="0" i="0" u="none" strike="noStrike" cap="none" dirty="0">
              <a:solidFill>
                <a:srgbClr val="000000"/>
              </a:solidFill>
              <a:latin typeface="Arial"/>
              <a:ea typeface="Arial"/>
              <a:cs typeface="Arial"/>
              <a:sym typeface="Arial"/>
            </a:endParaRPr>
          </a:p>
          <a:p>
            <a:pPr marL="0" marR="0" lvl="0" indent="0" algn="l" rtl="0">
              <a:lnSpc>
                <a:spcPct val="90000"/>
              </a:lnSpc>
              <a:spcBef>
                <a:spcPts val="1000"/>
              </a:spcBef>
              <a:spcAft>
                <a:spcPts val="0"/>
              </a:spcAft>
              <a:buClr>
                <a:srgbClr val="000000"/>
              </a:buClr>
              <a:buSzPts val="1700"/>
              <a:buFont typeface="Arial"/>
              <a:buNone/>
            </a:pPr>
            <a:r>
              <a:rPr lang="en-US" sz="1600" b="0" i="0" u="none" strike="noStrike" cap="none" dirty="0">
                <a:solidFill>
                  <a:srgbClr val="404040"/>
                </a:solidFill>
                <a:latin typeface="Arial"/>
                <a:ea typeface="Arial"/>
                <a:cs typeface="Arial"/>
                <a:sym typeface="Arial"/>
              </a:rPr>
              <a:t>$ Expenses</a:t>
            </a:r>
            <a:endParaRPr sz="1600" b="0" i="0" u="none" strike="noStrike" cap="none" dirty="0">
              <a:solidFill>
                <a:srgbClr val="000000"/>
              </a:solidFill>
              <a:latin typeface="Arial"/>
              <a:ea typeface="Arial"/>
              <a:cs typeface="Arial"/>
              <a:sym typeface="Arial"/>
            </a:endParaRPr>
          </a:p>
          <a:p>
            <a:pPr marL="342900" marR="0" lvl="2" indent="-158750" algn="l" rtl="0">
              <a:lnSpc>
                <a:spcPct val="90000"/>
              </a:lnSpc>
              <a:spcBef>
                <a:spcPts val="285"/>
              </a:spcBef>
              <a:spcAft>
                <a:spcPts val="0"/>
              </a:spcAft>
              <a:buClr>
                <a:srgbClr val="404040"/>
              </a:buClr>
              <a:buSzPts val="1700"/>
              <a:buFont typeface="Arial"/>
              <a:buChar char="•"/>
            </a:pPr>
            <a:r>
              <a:rPr lang="en-US" sz="1600" b="0" i="0" u="none" strike="noStrike" cap="none" dirty="0">
                <a:solidFill>
                  <a:srgbClr val="404040"/>
                </a:solidFill>
                <a:latin typeface="Arial"/>
                <a:ea typeface="Arial"/>
                <a:cs typeface="Arial"/>
                <a:sym typeface="Arial"/>
              </a:rPr>
              <a:t>6.7% of all Hospital </a:t>
            </a:r>
            <a:r>
              <a:rPr lang="en-US" sz="1600" dirty="0">
                <a:solidFill>
                  <a:srgbClr val="404040"/>
                </a:solidFill>
              </a:rPr>
              <a:t>Expenses</a:t>
            </a:r>
            <a:endParaRPr sz="1600" b="0" i="0" u="none" strike="noStrike" cap="none" dirty="0">
              <a:solidFill>
                <a:srgbClr val="000000"/>
              </a:solidFill>
              <a:latin typeface="Arial"/>
              <a:ea typeface="Arial"/>
              <a:cs typeface="Arial"/>
              <a:sym typeface="Arial"/>
            </a:endParaRPr>
          </a:p>
          <a:p>
            <a:pPr marL="342900" marR="0" lvl="2" indent="-158750" algn="l" rtl="0">
              <a:lnSpc>
                <a:spcPct val="90000"/>
              </a:lnSpc>
              <a:spcBef>
                <a:spcPts val="285"/>
              </a:spcBef>
              <a:spcAft>
                <a:spcPts val="0"/>
              </a:spcAft>
              <a:buClr>
                <a:srgbClr val="404040"/>
              </a:buClr>
              <a:buSzPts val="1700"/>
              <a:buFont typeface="Arial"/>
              <a:buChar char="•"/>
            </a:pPr>
            <a:r>
              <a:rPr lang="en-US" sz="1600" b="0" i="0" u="none" strike="noStrike" cap="none" dirty="0">
                <a:solidFill>
                  <a:srgbClr val="404040"/>
                </a:solidFill>
                <a:latin typeface="Arial"/>
                <a:ea typeface="Arial"/>
                <a:cs typeface="Arial"/>
                <a:sym typeface="Arial"/>
              </a:rPr>
              <a:t>9:1 Gross Revenue: Expenses</a:t>
            </a:r>
            <a:endParaRPr sz="1600" b="0" i="0" u="none" strike="noStrike" cap="none" dirty="0">
              <a:solidFill>
                <a:srgbClr val="000000"/>
              </a:solidFill>
              <a:latin typeface="Arial"/>
              <a:ea typeface="Arial"/>
              <a:cs typeface="Arial"/>
              <a:sym typeface="Arial"/>
            </a:endParaRPr>
          </a:p>
          <a:p>
            <a:pPr marL="0" marR="0" lvl="0" indent="0" algn="l" rtl="0">
              <a:lnSpc>
                <a:spcPct val="90000"/>
              </a:lnSpc>
              <a:spcBef>
                <a:spcPts val="1000"/>
              </a:spcBef>
              <a:spcAft>
                <a:spcPts val="0"/>
              </a:spcAft>
              <a:buClr>
                <a:srgbClr val="000000"/>
              </a:buClr>
              <a:buSzPts val="1700"/>
              <a:buFont typeface="Arial"/>
              <a:buNone/>
            </a:pPr>
            <a:r>
              <a:rPr lang="en-US" sz="1600" b="0" i="0" u="none" strike="noStrike" cap="none" dirty="0">
                <a:solidFill>
                  <a:srgbClr val="404040"/>
                </a:solidFill>
                <a:latin typeface="Arial"/>
                <a:ea typeface="Arial"/>
                <a:cs typeface="Arial"/>
                <a:sym typeface="Arial"/>
              </a:rPr>
              <a:t>20-30% Margin</a:t>
            </a:r>
            <a:endParaRPr sz="1600" b="0" i="0" u="none" strike="noStrike" cap="none" dirty="0">
              <a:solidFill>
                <a:srgbClr val="000000"/>
              </a:solidFill>
              <a:latin typeface="Arial"/>
              <a:ea typeface="Arial"/>
              <a:cs typeface="Arial"/>
              <a:sym typeface="Arial"/>
            </a:endParaRPr>
          </a:p>
          <a:p>
            <a:pPr marL="0" marR="0" lvl="0" indent="0" algn="l" rtl="0">
              <a:lnSpc>
                <a:spcPct val="90000"/>
              </a:lnSpc>
              <a:spcBef>
                <a:spcPts val="1000"/>
              </a:spcBef>
              <a:spcAft>
                <a:spcPts val="0"/>
              </a:spcAft>
              <a:buClr>
                <a:srgbClr val="000000"/>
              </a:buClr>
              <a:buSzPts val="1700"/>
              <a:buFont typeface="Arial"/>
              <a:buNone/>
            </a:pPr>
            <a:r>
              <a:rPr lang="en-US" sz="1600" dirty="0">
                <a:solidFill>
                  <a:srgbClr val="404040"/>
                </a:solidFill>
              </a:rPr>
              <a:t>[</a:t>
            </a:r>
            <a:r>
              <a:rPr lang="en-US" sz="1600" dirty="0" err="1">
                <a:solidFill>
                  <a:srgbClr val="404040"/>
                </a:solidFill>
              </a:rPr>
              <a:t>XXXk</a:t>
            </a:r>
            <a:r>
              <a:rPr lang="en-US" sz="1600" dirty="0">
                <a:solidFill>
                  <a:srgbClr val="404040"/>
                </a:solidFill>
              </a:rPr>
              <a:t>]</a:t>
            </a:r>
            <a:r>
              <a:rPr lang="en-US" sz="1600" b="0" i="0" u="none" strike="noStrike" cap="none" dirty="0">
                <a:solidFill>
                  <a:srgbClr val="404040"/>
                </a:solidFill>
                <a:latin typeface="Arial"/>
                <a:ea typeface="Arial"/>
                <a:cs typeface="Arial"/>
                <a:sym typeface="Arial"/>
              </a:rPr>
              <a:t> Patient </a:t>
            </a:r>
            <a:r>
              <a:rPr lang="en-US" sz="1600" dirty="0">
                <a:solidFill>
                  <a:srgbClr val="404040"/>
                </a:solidFill>
              </a:rPr>
              <a:t>D</a:t>
            </a:r>
            <a:r>
              <a:rPr lang="en-US" sz="1600" b="0" i="0" u="none" strike="noStrike" cap="none" dirty="0">
                <a:solidFill>
                  <a:srgbClr val="404040"/>
                </a:solidFill>
                <a:latin typeface="Arial"/>
                <a:ea typeface="Arial"/>
                <a:cs typeface="Arial"/>
                <a:sym typeface="Arial"/>
              </a:rPr>
              <a:t>raws/annually</a:t>
            </a:r>
            <a:endParaRPr sz="1600" b="0" i="0" u="none" strike="noStrike" cap="none" dirty="0">
              <a:solidFill>
                <a:srgbClr val="000000"/>
              </a:solidFill>
              <a:latin typeface="Arial"/>
              <a:ea typeface="Arial"/>
              <a:cs typeface="Arial"/>
              <a:sym typeface="Arial"/>
            </a:endParaRPr>
          </a:p>
          <a:p>
            <a:pPr marL="0" marR="0" lvl="0" indent="0" algn="l" rtl="0">
              <a:lnSpc>
                <a:spcPct val="90000"/>
              </a:lnSpc>
              <a:spcBef>
                <a:spcPts val="1000"/>
              </a:spcBef>
              <a:spcAft>
                <a:spcPts val="1000"/>
              </a:spcAft>
              <a:buClr>
                <a:srgbClr val="000000"/>
              </a:buClr>
              <a:buSzPts val="1700"/>
              <a:buFont typeface="Arial"/>
              <a:buNone/>
            </a:pPr>
            <a:r>
              <a:rPr lang="en-US" sz="1600" dirty="0">
                <a:solidFill>
                  <a:srgbClr val="404040"/>
                </a:solidFill>
              </a:rPr>
              <a:t>[</a:t>
            </a:r>
            <a:r>
              <a:rPr lang="en-US" sz="1600" dirty="0" err="1">
                <a:solidFill>
                  <a:srgbClr val="404040"/>
                </a:solidFill>
              </a:rPr>
              <a:t>XXX</a:t>
            </a:r>
            <a:r>
              <a:rPr lang="en-US" sz="1600" b="0" i="0" u="none" strike="noStrike" cap="none" dirty="0" err="1">
                <a:solidFill>
                  <a:srgbClr val="404040"/>
                </a:solidFill>
                <a:latin typeface="Arial"/>
                <a:ea typeface="Arial"/>
                <a:cs typeface="Arial"/>
                <a:sym typeface="Arial"/>
              </a:rPr>
              <a:t>k</a:t>
            </a:r>
            <a:r>
              <a:rPr lang="en-US" sz="1600" b="0" i="0" u="none" strike="noStrike" cap="none" dirty="0">
                <a:solidFill>
                  <a:srgbClr val="404040"/>
                </a:solidFill>
                <a:latin typeface="Arial"/>
                <a:ea typeface="Arial"/>
                <a:cs typeface="Arial"/>
                <a:sym typeface="Arial"/>
              </a:rPr>
              <a:t>] </a:t>
            </a:r>
            <a:r>
              <a:rPr lang="en-US" sz="1600" dirty="0">
                <a:solidFill>
                  <a:srgbClr val="404040"/>
                </a:solidFill>
              </a:rPr>
              <a:t>O</a:t>
            </a:r>
            <a:r>
              <a:rPr lang="en-US" sz="1600" b="0" i="0" u="none" strike="noStrike" cap="none" dirty="0">
                <a:solidFill>
                  <a:srgbClr val="404040"/>
                </a:solidFill>
                <a:latin typeface="Arial"/>
                <a:ea typeface="Arial"/>
                <a:cs typeface="Arial"/>
                <a:sym typeface="Arial"/>
              </a:rPr>
              <a:t>utreach </a:t>
            </a:r>
            <a:r>
              <a:rPr lang="en-US" sz="1600" dirty="0">
                <a:solidFill>
                  <a:srgbClr val="404040"/>
                </a:solidFill>
              </a:rPr>
              <a:t>Vi</a:t>
            </a:r>
            <a:r>
              <a:rPr lang="en-US" sz="1600" b="0" i="0" u="none" strike="noStrike" cap="none" dirty="0">
                <a:solidFill>
                  <a:srgbClr val="404040"/>
                </a:solidFill>
                <a:latin typeface="Arial"/>
                <a:ea typeface="Arial"/>
                <a:cs typeface="Arial"/>
                <a:sym typeface="Arial"/>
              </a:rPr>
              <a:t>sits/annually</a:t>
            </a:r>
            <a:endParaRPr sz="1600" b="0" i="0" u="none" strike="noStrike" cap="none" dirty="0">
              <a:solidFill>
                <a:srgbClr val="000000"/>
              </a:solidFill>
              <a:latin typeface="Arial"/>
              <a:ea typeface="Arial"/>
              <a:cs typeface="Arial"/>
              <a:sym typeface="Arial"/>
            </a:endParaRPr>
          </a:p>
        </p:txBody>
      </p:sp>
      <p:sp>
        <p:nvSpPr>
          <p:cNvPr id="185" name="Google Shape;185;p10"/>
          <p:cNvSpPr/>
          <p:nvPr/>
        </p:nvSpPr>
        <p:spPr>
          <a:xfrm>
            <a:off x="4494014" y="1840452"/>
            <a:ext cx="3203971" cy="547200"/>
          </a:xfrm>
          <a:prstGeom prst="rect">
            <a:avLst/>
          </a:prstGeom>
          <a:solidFill>
            <a:srgbClr val="00B0F0"/>
          </a:solidFill>
          <a:ln w="12700"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6" name="Google Shape;186;p10"/>
          <p:cNvSpPr txBox="1"/>
          <p:nvPr/>
        </p:nvSpPr>
        <p:spPr>
          <a:xfrm>
            <a:off x="4494014" y="1840452"/>
            <a:ext cx="3203971" cy="547200"/>
          </a:xfrm>
          <a:prstGeom prst="rect">
            <a:avLst/>
          </a:prstGeom>
          <a:solidFill>
            <a:schemeClr val="accent1"/>
          </a:solidFill>
          <a:ln>
            <a:noFill/>
          </a:ln>
        </p:spPr>
        <p:txBody>
          <a:bodyPr spcFirstLastPara="1" wrap="square" lIns="135125" tIns="77200" rIns="135125" bIns="77200"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en-US" sz="2000" b="1" i="0" u="none" strike="noStrike" cap="none" dirty="0">
                <a:solidFill>
                  <a:schemeClr val="lt1"/>
                </a:solidFill>
                <a:latin typeface="Arial"/>
                <a:ea typeface="Arial"/>
                <a:cs typeface="Arial"/>
                <a:sym typeface="Arial"/>
              </a:rPr>
              <a:t>Value to operations</a:t>
            </a:r>
            <a:endParaRPr sz="2000" b="0" i="0" u="none" strike="noStrike" cap="none" dirty="0">
              <a:solidFill>
                <a:srgbClr val="000000"/>
              </a:solidFill>
              <a:latin typeface="Arial"/>
              <a:ea typeface="Arial"/>
              <a:cs typeface="Arial"/>
              <a:sym typeface="Arial"/>
            </a:endParaRPr>
          </a:p>
        </p:txBody>
      </p:sp>
      <p:sp>
        <p:nvSpPr>
          <p:cNvPr id="187" name="Google Shape;187;p10"/>
          <p:cNvSpPr/>
          <p:nvPr/>
        </p:nvSpPr>
        <p:spPr>
          <a:xfrm>
            <a:off x="4494014" y="2387652"/>
            <a:ext cx="3203971" cy="3337920"/>
          </a:xfrm>
          <a:prstGeom prst="rect">
            <a:avLst/>
          </a:prstGeom>
          <a:solidFill>
            <a:schemeClr val="accent1">
              <a:lumMod val="20000"/>
              <a:lumOff val="80000"/>
            </a:schemeClr>
          </a:solidFill>
          <a:ln w="12700" cap="flat" cmpd="sng">
            <a:solidFill>
              <a:srgbClr val="CCD3EA">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 name="Google Shape;188;p10"/>
          <p:cNvSpPr txBox="1"/>
          <p:nvPr/>
        </p:nvSpPr>
        <p:spPr>
          <a:xfrm>
            <a:off x="4494014" y="2387652"/>
            <a:ext cx="3203971" cy="2848227"/>
          </a:xfrm>
          <a:prstGeom prst="rect">
            <a:avLst/>
          </a:prstGeom>
          <a:noFill/>
          <a:ln>
            <a:noFill/>
          </a:ln>
        </p:spPr>
        <p:txBody>
          <a:bodyPr spcFirstLastPara="1" wrap="square" lIns="101325" tIns="101325" rIns="135125" bIns="152000" anchor="t" anchorCtr="0">
            <a:noAutofit/>
          </a:bodyPr>
          <a:lstStyle/>
          <a:p>
            <a:pPr marL="0" marR="0" lvl="0" indent="0" algn="l" rtl="0">
              <a:lnSpc>
                <a:spcPct val="90000"/>
              </a:lnSpc>
              <a:spcBef>
                <a:spcPts val="0"/>
              </a:spcBef>
              <a:spcAft>
                <a:spcPts val="0"/>
              </a:spcAft>
              <a:buClr>
                <a:srgbClr val="000000"/>
              </a:buClr>
              <a:buSzPts val="1700"/>
              <a:buFont typeface="Arial"/>
              <a:buNone/>
            </a:pPr>
            <a:r>
              <a:rPr lang="en-US" sz="1600" b="0" i="0" u="none" strike="noStrike" cap="none" dirty="0">
                <a:solidFill>
                  <a:srgbClr val="404040"/>
                </a:solidFill>
                <a:latin typeface="Arial"/>
                <a:ea typeface="Arial"/>
                <a:cs typeface="Arial"/>
                <a:sym typeface="Arial"/>
              </a:rPr>
              <a:t>24/7 Operation [YYYY]</a:t>
            </a:r>
            <a:endParaRPr sz="1600" b="0" i="0" u="none" strike="noStrike" cap="none" dirty="0">
              <a:solidFill>
                <a:schemeClr val="dk1"/>
              </a:solidFill>
              <a:latin typeface="Arial"/>
              <a:ea typeface="Arial"/>
              <a:cs typeface="Arial"/>
              <a:sym typeface="Arial"/>
            </a:endParaRPr>
          </a:p>
          <a:p>
            <a:pPr marL="0" marR="0" lvl="0" indent="0" algn="l" rtl="0">
              <a:lnSpc>
                <a:spcPct val="90000"/>
              </a:lnSpc>
              <a:spcBef>
                <a:spcPts val="1000"/>
              </a:spcBef>
              <a:spcAft>
                <a:spcPts val="0"/>
              </a:spcAft>
              <a:buClr>
                <a:srgbClr val="000000"/>
              </a:buClr>
              <a:buSzPts val="1700"/>
              <a:buFont typeface="Arial"/>
              <a:buNone/>
            </a:pPr>
            <a:r>
              <a:rPr lang="en-US" sz="1600" b="0" i="0" u="none" strike="noStrike" cap="none" dirty="0">
                <a:solidFill>
                  <a:srgbClr val="404040"/>
                </a:solidFill>
                <a:latin typeface="Arial"/>
                <a:ea typeface="Arial"/>
                <a:cs typeface="Arial"/>
                <a:sym typeface="Arial"/>
              </a:rPr>
              <a:t> [XX] MM tests annually</a:t>
            </a:r>
            <a:endParaRPr sz="1600" b="0" i="0" u="none" strike="noStrike" cap="none" dirty="0">
              <a:solidFill>
                <a:srgbClr val="000000"/>
              </a:solidFill>
              <a:latin typeface="Arial"/>
              <a:ea typeface="Arial"/>
              <a:cs typeface="Arial"/>
              <a:sym typeface="Arial"/>
            </a:endParaRPr>
          </a:p>
          <a:p>
            <a:pPr marL="0" marR="0" lvl="0" indent="0" algn="l" rtl="0">
              <a:lnSpc>
                <a:spcPct val="90000"/>
              </a:lnSpc>
              <a:spcBef>
                <a:spcPts val="1000"/>
              </a:spcBef>
              <a:spcAft>
                <a:spcPts val="0"/>
              </a:spcAft>
              <a:buClr>
                <a:srgbClr val="000000"/>
              </a:buClr>
              <a:buSzPts val="1700"/>
              <a:buFont typeface="Arial"/>
              <a:buNone/>
            </a:pPr>
            <a:r>
              <a:rPr lang="en-US" sz="1600" dirty="0">
                <a:solidFill>
                  <a:srgbClr val="404040"/>
                </a:solidFill>
              </a:rPr>
              <a:t> [XX] </a:t>
            </a:r>
            <a:r>
              <a:rPr lang="en-US" sz="1600" b="0" i="0" u="none" strike="noStrike" cap="none" dirty="0">
                <a:solidFill>
                  <a:srgbClr val="404040"/>
                </a:solidFill>
                <a:latin typeface="Arial"/>
                <a:ea typeface="Arial"/>
                <a:cs typeface="Arial"/>
                <a:sym typeface="Arial"/>
              </a:rPr>
              <a:t>MM orders</a:t>
            </a:r>
            <a:endParaRPr sz="1600" b="0" i="0" u="none" strike="noStrike" cap="none" dirty="0">
              <a:solidFill>
                <a:srgbClr val="000000"/>
              </a:solidFill>
              <a:latin typeface="Arial"/>
              <a:ea typeface="Arial"/>
              <a:cs typeface="Arial"/>
              <a:sym typeface="Arial"/>
            </a:endParaRPr>
          </a:p>
          <a:p>
            <a:pPr marL="0" marR="0" lvl="0" indent="0" algn="l" rtl="0">
              <a:lnSpc>
                <a:spcPct val="90000"/>
              </a:lnSpc>
              <a:spcBef>
                <a:spcPts val="1000"/>
              </a:spcBef>
              <a:spcAft>
                <a:spcPts val="0"/>
              </a:spcAft>
              <a:buClr>
                <a:srgbClr val="000000"/>
              </a:buClr>
              <a:buSzPts val="1700"/>
              <a:buFont typeface="Arial"/>
              <a:buNone/>
            </a:pPr>
            <a:r>
              <a:rPr lang="en-US" sz="1600" b="0" i="0" u="none" strike="noStrike" cap="none" dirty="0">
                <a:solidFill>
                  <a:srgbClr val="404040"/>
                </a:solidFill>
                <a:latin typeface="Arial"/>
                <a:ea typeface="Arial"/>
                <a:cs typeface="Arial"/>
                <a:sym typeface="Arial"/>
              </a:rPr>
              <a:t> [XX] MM samples </a:t>
            </a:r>
            <a:endParaRPr sz="1600" b="0" i="0" u="none" strike="noStrike" cap="none" dirty="0">
              <a:solidFill>
                <a:srgbClr val="000000"/>
              </a:solidFill>
              <a:latin typeface="Arial"/>
              <a:ea typeface="Arial"/>
              <a:cs typeface="Arial"/>
              <a:sym typeface="Arial"/>
            </a:endParaRPr>
          </a:p>
          <a:p>
            <a:pPr marL="0" marR="0" lvl="0" indent="0" algn="l" rtl="0">
              <a:lnSpc>
                <a:spcPct val="90000"/>
              </a:lnSpc>
              <a:spcBef>
                <a:spcPts val="1000"/>
              </a:spcBef>
              <a:spcAft>
                <a:spcPts val="0"/>
              </a:spcAft>
              <a:buClr>
                <a:srgbClr val="000000"/>
              </a:buClr>
              <a:buSzPts val="1700"/>
              <a:buFont typeface="Arial"/>
              <a:buNone/>
            </a:pPr>
            <a:r>
              <a:rPr lang="en-US" sz="1600" dirty="0">
                <a:solidFill>
                  <a:srgbClr val="404040"/>
                </a:solidFill>
              </a:rPr>
              <a:t>[</a:t>
            </a:r>
            <a:r>
              <a:rPr lang="en-US" sz="1600" dirty="0" err="1">
                <a:solidFill>
                  <a:srgbClr val="404040"/>
                </a:solidFill>
              </a:rPr>
              <a:t>XXXk</a:t>
            </a:r>
            <a:r>
              <a:rPr lang="en-US" sz="1600" dirty="0">
                <a:solidFill>
                  <a:srgbClr val="404040"/>
                </a:solidFill>
              </a:rPr>
              <a:t>]</a:t>
            </a:r>
            <a:r>
              <a:rPr lang="en-US" sz="1600" b="0" i="0" u="none" strike="noStrike" cap="none" dirty="0">
                <a:solidFill>
                  <a:srgbClr val="404040"/>
                </a:solidFill>
                <a:latin typeface="Arial"/>
                <a:ea typeface="Arial"/>
                <a:cs typeface="Arial"/>
                <a:sym typeface="Arial"/>
              </a:rPr>
              <a:t> Patients </a:t>
            </a:r>
            <a:endParaRPr sz="1600" b="0" i="0" u="none" strike="noStrike" cap="none" dirty="0">
              <a:solidFill>
                <a:srgbClr val="000000"/>
              </a:solidFill>
              <a:latin typeface="Arial"/>
              <a:ea typeface="Arial"/>
              <a:cs typeface="Arial"/>
              <a:sym typeface="Arial"/>
            </a:endParaRPr>
          </a:p>
          <a:p>
            <a:pPr marL="342900" marR="0" lvl="2" indent="-158750" algn="l" rtl="0">
              <a:lnSpc>
                <a:spcPct val="90000"/>
              </a:lnSpc>
              <a:spcBef>
                <a:spcPts val="285"/>
              </a:spcBef>
              <a:spcAft>
                <a:spcPts val="0"/>
              </a:spcAft>
              <a:buClr>
                <a:srgbClr val="404040"/>
              </a:buClr>
              <a:buSzPts val="1700"/>
              <a:buFont typeface="Arial"/>
              <a:buChar char="•"/>
            </a:pPr>
            <a:r>
              <a:rPr lang="en-US" sz="1600" b="0" i="0" u="none" strike="noStrike" cap="none" dirty="0">
                <a:solidFill>
                  <a:srgbClr val="404040"/>
                </a:solidFill>
                <a:latin typeface="Arial"/>
                <a:ea typeface="Arial"/>
                <a:cs typeface="Arial"/>
                <a:sym typeface="Arial"/>
              </a:rPr>
              <a:t>[XX] MM Chemistry</a:t>
            </a:r>
            <a:endParaRPr sz="1600" b="0" i="0" u="none" strike="noStrike" cap="none" dirty="0">
              <a:solidFill>
                <a:srgbClr val="000000"/>
              </a:solidFill>
              <a:latin typeface="Arial"/>
              <a:ea typeface="Arial"/>
              <a:cs typeface="Arial"/>
              <a:sym typeface="Arial"/>
            </a:endParaRPr>
          </a:p>
          <a:p>
            <a:pPr marL="342900" marR="0" lvl="2" indent="-158750" algn="l" rtl="0">
              <a:lnSpc>
                <a:spcPct val="90000"/>
              </a:lnSpc>
              <a:spcBef>
                <a:spcPts val="285"/>
              </a:spcBef>
              <a:spcAft>
                <a:spcPts val="0"/>
              </a:spcAft>
              <a:buClr>
                <a:srgbClr val="404040"/>
              </a:buClr>
              <a:buSzPts val="1700"/>
              <a:buFont typeface="Arial"/>
              <a:buChar char="•"/>
            </a:pPr>
            <a:r>
              <a:rPr lang="en-US" sz="1600" dirty="0">
                <a:solidFill>
                  <a:srgbClr val="404040"/>
                </a:solidFill>
              </a:rPr>
              <a:t>[XX]</a:t>
            </a:r>
            <a:r>
              <a:rPr lang="en-US" sz="1600" b="0" i="0" u="none" strike="noStrike" cap="none" dirty="0">
                <a:solidFill>
                  <a:srgbClr val="404040"/>
                </a:solidFill>
                <a:latin typeface="Arial"/>
                <a:ea typeface="Arial"/>
                <a:cs typeface="Arial"/>
                <a:sym typeface="Arial"/>
              </a:rPr>
              <a:t> MM Heme/</a:t>
            </a:r>
            <a:r>
              <a:rPr lang="en-US" sz="1600" b="0" i="0" u="none" strike="noStrike" cap="none" dirty="0" err="1">
                <a:solidFill>
                  <a:srgbClr val="404040"/>
                </a:solidFill>
                <a:latin typeface="Arial"/>
                <a:ea typeface="Arial"/>
                <a:cs typeface="Arial"/>
                <a:sym typeface="Arial"/>
              </a:rPr>
              <a:t>Coag</a:t>
            </a:r>
            <a:r>
              <a:rPr lang="en-US" sz="1600" b="0" i="0" u="none" strike="noStrike" cap="none" dirty="0">
                <a:solidFill>
                  <a:srgbClr val="404040"/>
                </a:solidFill>
                <a:latin typeface="Arial"/>
                <a:ea typeface="Arial"/>
                <a:cs typeface="Arial"/>
                <a:sym typeface="Arial"/>
              </a:rPr>
              <a:t>/UA</a:t>
            </a:r>
            <a:endParaRPr sz="1600" b="0" i="0" u="none" strike="noStrike" cap="none" dirty="0">
              <a:solidFill>
                <a:srgbClr val="000000"/>
              </a:solidFill>
              <a:latin typeface="Arial"/>
              <a:ea typeface="Arial"/>
              <a:cs typeface="Arial"/>
              <a:sym typeface="Arial"/>
            </a:endParaRPr>
          </a:p>
          <a:p>
            <a:pPr marL="342900" marR="0" lvl="2" indent="-158750" algn="l" rtl="0">
              <a:lnSpc>
                <a:spcPct val="90000"/>
              </a:lnSpc>
              <a:spcBef>
                <a:spcPts val="285"/>
              </a:spcBef>
              <a:spcAft>
                <a:spcPts val="0"/>
              </a:spcAft>
              <a:buClr>
                <a:srgbClr val="404040"/>
              </a:buClr>
              <a:buSzPts val="1700"/>
              <a:buFont typeface="Arial"/>
              <a:buChar char="•"/>
            </a:pPr>
            <a:r>
              <a:rPr lang="en-US" sz="1600" dirty="0">
                <a:solidFill>
                  <a:srgbClr val="404040"/>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a:t>
            </a:r>
            <a:r>
              <a:rPr lang="en-US" sz="1600" dirty="0" err="1">
                <a:solidFill>
                  <a:srgbClr val="404040"/>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XXXk</a:t>
            </a:r>
            <a:r>
              <a:rPr lang="en-US" sz="1600" dirty="0">
                <a:solidFill>
                  <a:srgbClr val="404040"/>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a:t>
            </a:r>
            <a:r>
              <a:rPr lang="en-US" sz="1600" b="0" i="0" u="none" strike="noStrike" cap="none" dirty="0">
                <a:solidFill>
                  <a:srgbClr val="404040"/>
                </a:solidFill>
                <a:latin typeface="Arial"/>
                <a:ea typeface="Arial"/>
                <a:cs typeface="Arial"/>
                <a:sym typeface="Arial"/>
              </a:rPr>
              <a:t> POCT</a:t>
            </a:r>
            <a:endParaRPr sz="1600" b="0" i="0" u="none" strike="noStrike" cap="none" dirty="0">
              <a:solidFill>
                <a:srgbClr val="000000"/>
              </a:solidFill>
              <a:latin typeface="Arial"/>
              <a:ea typeface="Arial"/>
              <a:cs typeface="Arial"/>
              <a:sym typeface="Arial"/>
            </a:endParaRPr>
          </a:p>
        </p:txBody>
      </p:sp>
      <p:sp>
        <p:nvSpPr>
          <p:cNvPr id="189" name="Google Shape;189;p10"/>
          <p:cNvSpPr/>
          <p:nvPr/>
        </p:nvSpPr>
        <p:spPr>
          <a:xfrm>
            <a:off x="8146542" y="1840452"/>
            <a:ext cx="3203971" cy="547200"/>
          </a:xfrm>
          <a:prstGeom prst="rect">
            <a:avLst/>
          </a:prstGeom>
          <a:solidFill>
            <a:srgbClr val="00B0F0"/>
          </a:solidFill>
          <a:ln w="12700"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 name="Google Shape;190;p10"/>
          <p:cNvSpPr txBox="1"/>
          <p:nvPr/>
        </p:nvSpPr>
        <p:spPr>
          <a:xfrm>
            <a:off x="8146542" y="1840452"/>
            <a:ext cx="3203971" cy="547200"/>
          </a:xfrm>
          <a:prstGeom prst="rect">
            <a:avLst/>
          </a:prstGeom>
          <a:solidFill>
            <a:schemeClr val="accent1"/>
          </a:solidFill>
          <a:ln>
            <a:noFill/>
          </a:ln>
        </p:spPr>
        <p:txBody>
          <a:bodyPr spcFirstLastPara="1" wrap="square" lIns="135125" tIns="77200" rIns="135125" bIns="77200" anchor="ctr" anchorCtr="0">
            <a:noAutofit/>
          </a:bodyPr>
          <a:lstStyle/>
          <a:p>
            <a:pPr marL="0" marR="0" lvl="0" indent="0" algn="ctr" rtl="0">
              <a:lnSpc>
                <a:spcPct val="90000"/>
              </a:lnSpc>
              <a:spcBef>
                <a:spcPts val="0"/>
              </a:spcBef>
              <a:spcAft>
                <a:spcPts val="0"/>
              </a:spcAft>
              <a:buClr>
                <a:srgbClr val="000000"/>
              </a:buClr>
              <a:buSzPts val="1900"/>
              <a:buFont typeface="Arial"/>
              <a:buNone/>
            </a:pPr>
            <a:r>
              <a:rPr lang="en-US" sz="2000" b="1" i="0" u="none" strike="noStrike" cap="none" dirty="0">
                <a:solidFill>
                  <a:schemeClr val="lt1"/>
                </a:solidFill>
                <a:latin typeface="Arial"/>
                <a:ea typeface="Arial"/>
                <a:cs typeface="Arial"/>
                <a:sym typeface="Arial"/>
              </a:rPr>
              <a:t>Value to patients</a:t>
            </a:r>
            <a:endParaRPr sz="2000" b="0" i="0" u="none" strike="noStrike" cap="none" dirty="0">
              <a:solidFill>
                <a:srgbClr val="000000"/>
              </a:solidFill>
              <a:latin typeface="Arial"/>
              <a:ea typeface="Arial"/>
              <a:cs typeface="Arial"/>
              <a:sym typeface="Arial"/>
            </a:endParaRPr>
          </a:p>
        </p:txBody>
      </p:sp>
      <p:sp>
        <p:nvSpPr>
          <p:cNvPr id="191" name="Google Shape;191;p10"/>
          <p:cNvSpPr/>
          <p:nvPr/>
        </p:nvSpPr>
        <p:spPr>
          <a:xfrm>
            <a:off x="8146542" y="2387652"/>
            <a:ext cx="3203971" cy="3337920"/>
          </a:xfrm>
          <a:prstGeom prst="rect">
            <a:avLst/>
          </a:prstGeom>
          <a:solidFill>
            <a:schemeClr val="accent1">
              <a:lumMod val="20000"/>
              <a:lumOff val="80000"/>
            </a:schemeClr>
          </a:solidFill>
          <a:ln w="12700" cap="flat" cmpd="sng">
            <a:solidFill>
              <a:srgbClr val="CCD3EA">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 name="Google Shape;192;p10"/>
          <p:cNvSpPr txBox="1"/>
          <p:nvPr/>
        </p:nvSpPr>
        <p:spPr>
          <a:xfrm>
            <a:off x="8146542" y="2387652"/>
            <a:ext cx="3203971" cy="2848227"/>
          </a:xfrm>
          <a:prstGeom prst="rect">
            <a:avLst/>
          </a:prstGeom>
          <a:noFill/>
          <a:ln>
            <a:noFill/>
          </a:ln>
        </p:spPr>
        <p:txBody>
          <a:bodyPr spcFirstLastPara="1" wrap="square" lIns="101325" tIns="101325" rIns="135125" bIns="152000" anchor="t" anchorCtr="0">
            <a:noAutofit/>
          </a:bodyPr>
          <a:lstStyle/>
          <a:p>
            <a:pPr marL="0" marR="0" lvl="0" indent="0" algn="l" rtl="0">
              <a:lnSpc>
                <a:spcPct val="90000"/>
              </a:lnSpc>
              <a:spcBef>
                <a:spcPts val="0"/>
              </a:spcBef>
              <a:spcAft>
                <a:spcPts val="0"/>
              </a:spcAft>
              <a:buClr>
                <a:srgbClr val="000000"/>
              </a:buClr>
              <a:buSzPts val="1700"/>
              <a:buFont typeface="Arial"/>
              <a:buNone/>
            </a:pPr>
            <a:r>
              <a:rPr lang="en-US" sz="1600" b="0" i="0" u="none" strike="noStrike" cap="none" dirty="0">
                <a:solidFill>
                  <a:srgbClr val="404040"/>
                </a:solidFill>
                <a:latin typeface="Arial"/>
                <a:ea typeface="Arial"/>
                <a:cs typeface="Arial"/>
                <a:sym typeface="Arial"/>
              </a:rPr>
              <a:t>80% of EMR is compromised of lab results</a:t>
            </a:r>
            <a:endParaRPr sz="1600" b="0" i="0" u="none" strike="noStrike" cap="none" dirty="0">
              <a:solidFill>
                <a:schemeClr val="dk1"/>
              </a:solidFill>
              <a:latin typeface="Arial"/>
              <a:ea typeface="Arial"/>
              <a:cs typeface="Arial"/>
              <a:sym typeface="Arial"/>
            </a:endParaRPr>
          </a:p>
          <a:p>
            <a:pPr marL="0" marR="0" lvl="0" indent="0" algn="l" rtl="0">
              <a:lnSpc>
                <a:spcPct val="90000"/>
              </a:lnSpc>
              <a:spcBef>
                <a:spcPts val="1000"/>
              </a:spcBef>
              <a:spcAft>
                <a:spcPts val="0"/>
              </a:spcAft>
              <a:buClr>
                <a:srgbClr val="000000"/>
              </a:buClr>
              <a:buSzPts val="1700"/>
              <a:buFont typeface="Arial"/>
              <a:buNone/>
            </a:pPr>
            <a:r>
              <a:rPr lang="en-US" sz="1600" b="0" i="0" u="none" strike="noStrike" cap="none" dirty="0">
                <a:solidFill>
                  <a:srgbClr val="404040"/>
                </a:solidFill>
                <a:latin typeface="Arial"/>
                <a:ea typeface="Arial"/>
                <a:cs typeface="Arial"/>
                <a:sym typeface="Arial"/>
              </a:rPr>
              <a:t>Laboratory testing has a widespread role in clinical decision making.</a:t>
            </a:r>
            <a:endParaRPr sz="1600" b="0" i="0" u="none" strike="noStrike" cap="none" dirty="0">
              <a:solidFill>
                <a:srgbClr val="404040"/>
              </a:solidFill>
              <a:latin typeface="Arial"/>
              <a:ea typeface="Arial"/>
              <a:cs typeface="Arial"/>
              <a:sym typeface="Arial"/>
            </a:endParaRPr>
          </a:p>
          <a:p>
            <a:pPr marL="0" marR="0" lvl="0" indent="0" algn="l" rtl="0">
              <a:lnSpc>
                <a:spcPct val="90000"/>
              </a:lnSpc>
              <a:spcBef>
                <a:spcPts val="1000"/>
              </a:spcBef>
              <a:spcAft>
                <a:spcPts val="0"/>
              </a:spcAft>
              <a:buClr>
                <a:srgbClr val="000000"/>
              </a:buClr>
              <a:buSzPts val="1700"/>
              <a:buFont typeface="Arial"/>
              <a:buNone/>
            </a:pPr>
            <a:r>
              <a:rPr lang="en-US" sz="1600" b="0" i="0" u="none" strike="noStrike" cap="none" dirty="0">
                <a:solidFill>
                  <a:srgbClr val="404040"/>
                </a:solidFill>
                <a:latin typeface="Arial"/>
                <a:ea typeface="Arial"/>
                <a:cs typeface="Arial"/>
                <a:sym typeface="Arial"/>
              </a:rPr>
              <a:t>Laboratory testing plays a role in determining clinical outcome.</a:t>
            </a:r>
            <a:endParaRPr sz="1600" b="0" i="0" u="none" strike="noStrike" cap="none" dirty="0">
              <a:solidFill>
                <a:srgbClr val="404040"/>
              </a:solidFill>
              <a:latin typeface="Arial"/>
              <a:ea typeface="Arial"/>
              <a:cs typeface="Arial"/>
              <a:sym typeface="Arial"/>
            </a:endParaRPr>
          </a:p>
          <a:p>
            <a:pPr marL="0" marR="0" lvl="0" indent="0" algn="l" rtl="0">
              <a:lnSpc>
                <a:spcPct val="90000"/>
              </a:lnSpc>
              <a:spcBef>
                <a:spcPts val="1000"/>
              </a:spcBef>
              <a:spcAft>
                <a:spcPts val="0"/>
              </a:spcAft>
              <a:buClr>
                <a:srgbClr val="000000"/>
              </a:buClr>
              <a:buSzPts val="1700"/>
              <a:buFont typeface="Arial"/>
              <a:buNone/>
            </a:pPr>
            <a:r>
              <a:rPr lang="en-US" sz="1600" dirty="0">
                <a:solidFill>
                  <a:srgbClr val="404040"/>
                </a:solidFill>
              </a:rPr>
              <a:t>[</a:t>
            </a:r>
            <a:r>
              <a:rPr lang="en-US" sz="1600" dirty="0" err="1">
                <a:solidFill>
                  <a:srgbClr val="404040"/>
                </a:solidFill>
              </a:rPr>
              <a:t>XX</a:t>
            </a:r>
            <a:r>
              <a:rPr lang="en-US" sz="1600" b="0" i="0" u="none" strike="noStrike" cap="none" dirty="0" err="1">
                <a:solidFill>
                  <a:srgbClr val="404040"/>
                </a:solidFill>
                <a:latin typeface="Arial"/>
                <a:ea typeface="Arial"/>
                <a:cs typeface="Arial"/>
                <a:sym typeface="Arial"/>
              </a:rPr>
              <a:t>k</a:t>
            </a:r>
            <a:r>
              <a:rPr lang="en-US" sz="1600" b="0" i="0" u="none" strike="noStrike" cap="none" dirty="0">
                <a:solidFill>
                  <a:srgbClr val="404040"/>
                </a:solidFill>
                <a:latin typeface="Arial"/>
                <a:ea typeface="Arial"/>
                <a:cs typeface="Arial"/>
                <a:sym typeface="Arial"/>
              </a:rPr>
              <a:t>] units transfused/annually</a:t>
            </a:r>
            <a:endParaRPr sz="1600" b="0" i="0" u="none" strike="noStrike" cap="none" dirty="0">
              <a:solidFill>
                <a:srgbClr val="000000"/>
              </a:solidFill>
              <a:latin typeface="Arial"/>
              <a:ea typeface="Arial"/>
              <a:cs typeface="Arial"/>
              <a:sym typeface="Arial"/>
            </a:endParaRPr>
          </a:p>
          <a:p>
            <a:pPr marL="0" marR="0" lvl="0" indent="0" algn="l" rtl="0">
              <a:lnSpc>
                <a:spcPct val="90000"/>
              </a:lnSpc>
              <a:spcBef>
                <a:spcPts val="1000"/>
              </a:spcBef>
              <a:spcAft>
                <a:spcPts val="0"/>
              </a:spcAft>
              <a:buClr>
                <a:srgbClr val="000000"/>
              </a:buClr>
              <a:buSzPts val="1700"/>
              <a:buFont typeface="Arial"/>
              <a:buNone/>
            </a:pPr>
            <a:r>
              <a:rPr lang="en-US" sz="1600" dirty="0">
                <a:solidFill>
                  <a:srgbClr val="404040"/>
                </a:solidFill>
              </a:rPr>
              <a:t>[</a:t>
            </a:r>
            <a:r>
              <a:rPr lang="en-US" sz="1600" dirty="0" err="1">
                <a:solidFill>
                  <a:srgbClr val="404040"/>
                </a:solidFill>
              </a:rPr>
              <a:t>XX</a:t>
            </a:r>
            <a:r>
              <a:rPr lang="en-US" sz="1600" b="0" i="0" u="none" strike="noStrike" cap="none" dirty="0" err="1">
                <a:solidFill>
                  <a:srgbClr val="404040"/>
                </a:solidFill>
                <a:latin typeface="Arial"/>
                <a:ea typeface="Arial"/>
                <a:cs typeface="Arial"/>
                <a:sym typeface="Arial"/>
              </a:rPr>
              <a:t>k</a:t>
            </a:r>
            <a:r>
              <a:rPr lang="en-US" sz="1600" b="0" i="0" u="none" strike="noStrike" cap="none" dirty="0">
                <a:solidFill>
                  <a:srgbClr val="404040"/>
                </a:solidFill>
                <a:latin typeface="Arial"/>
                <a:ea typeface="Arial"/>
                <a:cs typeface="Arial"/>
                <a:sym typeface="Arial"/>
              </a:rPr>
              <a:t>] outreach visits/annually</a:t>
            </a:r>
            <a:endParaRPr sz="1600" b="0" i="0" u="none" strike="noStrike" cap="none" dirty="0">
              <a:solidFill>
                <a:srgbClr val="000000"/>
              </a:solidFill>
              <a:latin typeface="Arial"/>
              <a:ea typeface="Arial"/>
              <a:cs typeface="Arial"/>
              <a:sym typeface="Arial"/>
            </a:endParaRPr>
          </a:p>
          <a:p>
            <a:pPr marL="0" marR="0" lvl="0" indent="0" algn="l" rtl="0">
              <a:lnSpc>
                <a:spcPct val="90000"/>
              </a:lnSpc>
              <a:spcBef>
                <a:spcPts val="1000"/>
              </a:spcBef>
              <a:spcAft>
                <a:spcPts val="1000"/>
              </a:spcAft>
              <a:buClr>
                <a:srgbClr val="000000"/>
              </a:buClr>
              <a:buSzPts val="1700"/>
              <a:buFont typeface="Arial"/>
              <a:buNone/>
            </a:pPr>
            <a:r>
              <a:rPr lang="en-US" sz="1600" dirty="0">
                <a:solidFill>
                  <a:srgbClr val="404040"/>
                </a:solidFill>
              </a:rPr>
              <a:t>[</a:t>
            </a:r>
            <a:r>
              <a:rPr lang="en-US" sz="1600" dirty="0" err="1">
                <a:solidFill>
                  <a:srgbClr val="404040"/>
                </a:solidFill>
              </a:rPr>
              <a:t>XXk</a:t>
            </a:r>
            <a:r>
              <a:rPr lang="en-US" sz="1600" dirty="0">
                <a:solidFill>
                  <a:srgbClr val="404040"/>
                </a:solidFill>
              </a:rPr>
              <a:t>]</a:t>
            </a:r>
            <a:r>
              <a:rPr lang="en-US" sz="1600" b="0" i="0" u="none" strike="noStrike" cap="none" dirty="0">
                <a:solidFill>
                  <a:srgbClr val="404040"/>
                </a:solidFill>
                <a:latin typeface="Arial"/>
                <a:ea typeface="Arial"/>
                <a:cs typeface="Arial"/>
                <a:sym typeface="Arial"/>
              </a:rPr>
              <a:t> ER Visits/annually </a:t>
            </a:r>
            <a:endParaRPr sz="1600" b="0" i="0" u="none" strike="noStrike" cap="none" dirty="0">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13"/>
          <p:cNvSpPr txBox="1">
            <a:spLocks noGrp="1"/>
          </p:cNvSpPr>
          <p:nvPr>
            <p:ph type="title"/>
          </p:nvPr>
        </p:nvSpPr>
        <p:spPr>
          <a:noFill/>
          <a:ln>
            <a:noFill/>
          </a:ln>
        </p:spPr>
        <p:txBody>
          <a:bodyPr spcFirstLastPara="1" wrap="square" lIns="91425" tIns="45700" rIns="91425" bIns="45700" anchor="ctr" anchorCtr="0">
            <a:noAutofit/>
          </a:bodyPr>
          <a:lstStyle/>
          <a:p>
            <a:pPr lvl="0"/>
            <a:r>
              <a:rPr lang="en-US" dirty="0"/>
              <a:t>How the Laboratory Contributes to the Hospital’s Success and Growth</a:t>
            </a:r>
          </a:p>
        </p:txBody>
      </p:sp>
      <p:sp>
        <p:nvSpPr>
          <p:cNvPr id="200" name="Google Shape;200;p13"/>
          <p:cNvSpPr txBox="1">
            <a:spLocks noGrp="1"/>
          </p:cNvSpPr>
          <p:nvPr>
            <p:ph type="body" idx="1"/>
          </p:nvPr>
        </p:nvSpPr>
        <p:spPr>
          <a:noFill/>
          <a:ln>
            <a:noFill/>
          </a:ln>
        </p:spPr>
        <p:txBody>
          <a:bodyPr spcFirstLastPara="1" wrap="square" lIns="91425" tIns="45700" rIns="91425" bIns="45700" anchor="ctr" anchorCtr="0">
            <a:normAutofit fontScale="92500" lnSpcReduction="20000"/>
          </a:bodyPr>
          <a:lstStyle/>
          <a:p>
            <a:pPr lvl="0"/>
            <a:r>
              <a:rPr lang="en-US" dirty="0"/>
              <a:t>Help control costs and expand testing capabilities </a:t>
            </a:r>
          </a:p>
          <a:p>
            <a:pPr lvl="0"/>
            <a:r>
              <a:rPr lang="en-US" dirty="0"/>
              <a:t>Develop new and market-specific tests </a:t>
            </a:r>
          </a:p>
          <a:p>
            <a:pPr lvl="0"/>
            <a:r>
              <a:rPr lang="en-US" dirty="0"/>
              <a:t>Streamline and expand test catalogs </a:t>
            </a:r>
          </a:p>
          <a:p>
            <a:pPr lvl="0"/>
            <a:r>
              <a:rPr lang="en-US" dirty="0"/>
              <a:t>Bring more routine tests in-house </a:t>
            </a:r>
          </a:p>
          <a:p>
            <a:pPr lvl="0"/>
            <a:r>
              <a:rPr lang="en-US" dirty="0"/>
              <a:t>Meet patient needs for complex and specialty testing </a:t>
            </a:r>
          </a:p>
          <a:p>
            <a:pPr lvl="0"/>
            <a:r>
              <a:rPr lang="en-US" dirty="0"/>
              <a:t>Establish KPIs to demonstrate success </a:t>
            </a:r>
          </a:p>
          <a:p>
            <a:pPr lvl="0"/>
            <a:r>
              <a:rPr lang="en-US" dirty="0"/>
              <a:t>Expand into adjacent local markets to shape population health </a:t>
            </a:r>
          </a:p>
          <a:p>
            <a:pPr lvl="0"/>
            <a:r>
              <a:rPr lang="en-US" dirty="0"/>
              <a:t>Share expertise to facilitate more accurate diagnosis</a:t>
            </a:r>
          </a:p>
          <a:p>
            <a:pPr lvl="0"/>
            <a:r>
              <a:rPr lang="en-US" dirty="0"/>
              <a:t>Increase pipeline of future laboratory professionals</a:t>
            </a:r>
          </a:p>
          <a:p>
            <a:pPr lvl="0"/>
            <a:r>
              <a:rPr lang="en-US" dirty="0"/>
              <a:t>Bring more visibility of the laboratory to the C-Suite and hospital leadership</a:t>
            </a:r>
          </a:p>
          <a:p>
            <a:pPr lvl="0"/>
            <a:r>
              <a:rPr lang="en-US" dirty="0"/>
              <a:t>Support opportunities for partnership with hospital’s marketing department and positive PR opportunities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15"/>
          <p:cNvSpPr txBox="1">
            <a:spLocks noGrp="1"/>
          </p:cNvSpPr>
          <p:nvPr>
            <p:ph type="ctrTitle"/>
          </p:nvPr>
        </p:nvSpPr>
        <p:spPr>
          <a:xfrm>
            <a:off x="1524000" y="2235200"/>
            <a:ext cx="9144000" cy="23876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6000"/>
              <a:buFont typeface="Arial"/>
              <a:buNone/>
            </a:pPr>
            <a:r>
              <a:rPr lang="en-US" dirty="0"/>
              <a:t>Where do I start?</a:t>
            </a:r>
            <a:br>
              <a:rPr lang="en-US" dirty="0"/>
            </a:br>
            <a:r>
              <a:rPr lang="en-US" b="0" dirty="0"/>
              <a:t>Creating a strategic plan</a:t>
            </a: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g22af88785c1_0_1"/>
          <p:cNvSpPr txBox="1">
            <a:spLocks noGrp="1"/>
          </p:cNvSpPr>
          <p:nvPr>
            <p:ph type="title"/>
          </p:nvPr>
        </p:nvSpPr>
        <p:spPr>
          <a:noFill/>
          <a:ln>
            <a:noFill/>
          </a:ln>
        </p:spPr>
        <p:txBody>
          <a:bodyPr spcFirstLastPara="1" wrap="square" lIns="91425" tIns="45700" rIns="91425" bIns="45700" anchor="ctr" anchorCtr="0">
            <a:normAutofit/>
          </a:bodyPr>
          <a:lstStyle/>
          <a:p>
            <a:pPr lvl="0"/>
            <a:r>
              <a:rPr lang="en-US"/>
              <a:t>What is Strategic Planning?</a:t>
            </a:r>
          </a:p>
        </p:txBody>
      </p:sp>
      <p:graphicFrame>
        <p:nvGraphicFramePr>
          <p:cNvPr id="4" name="Diagram 3">
            <a:extLst>
              <a:ext uri="{FF2B5EF4-FFF2-40B4-BE49-F238E27FC236}">
                <a16:creationId xmlns:a16="http://schemas.microsoft.com/office/drawing/2014/main" id="{1E30EEE6-FF2C-50D6-D82E-A953BA3077B7}"/>
              </a:ext>
            </a:extLst>
          </p:cNvPr>
          <p:cNvGraphicFramePr/>
          <p:nvPr>
            <p:extLst>
              <p:ext uri="{D42A27DB-BD31-4B8C-83A1-F6EECF244321}">
                <p14:modId xmlns:p14="http://schemas.microsoft.com/office/powerpoint/2010/main" val="1230678540"/>
              </p:ext>
            </p:extLst>
          </p:nvPr>
        </p:nvGraphicFramePr>
        <p:xfrm>
          <a:off x="838200" y="1825625"/>
          <a:ext cx="10515600" cy="39145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16"/>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Autofit/>
          </a:bodyPr>
          <a:lstStyle/>
          <a:p>
            <a:pPr lvl="0"/>
            <a:r>
              <a:rPr lang="en-US" dirty="0"/>
              <a:t>What is the Purpose of a Strategic Plan?</a:t>
            </a:r>
          </a:p>
        </p:txBody>
      </p:sp>
      <p:sp>
        <p:nvSpPr>
          <p:cNvPr id="218" name="Google Shape;218;p16"/>
          <p:cNvSpPr txBox="1">
            <a:spLocks noGrp="1"/>
          </p:cNvSpPr>
          <p:nvPr>
            <p:ph type="body" idx="1"/>
          </p:nvPr>
        </p:nvSpPr>
        <p:spPr>
          <a:xfrm>
            <a:off x="838199" y="1825625"/>
            <a:ext cx="10753165" cy="3914538"/>
          </a:xfrm>
          <a:noFill/>
          <a:ln>
            <a:noFill/>
          </a:ln>
        </p:spPr>
        <p:txBody>
          <a:bodyPr spcFirstLastPara="1" wrap="square" lIns="91425" tIns="45700" rIns="91425" bIns="45700" anchor="ctr" anchorCtr="0">
            <a:normAutofit/>
          </a:bodyPr>
          <a:lstStyle/>
          <a:p>
            <a:r>
              <a:rPr lang="en-US" dirty="0"/>
              <a:t>Ensures alignment with the organization, increases credibility and visibility</a:t>
            </a:r>
          </a:p>
          <a:p>
            <a:r>
              <a:rPr lang="en-US" dirty="0"/>
              <a:t>Serves as a roadmap that provides direction and goals</a:t>
            </a:r>
          </a:p>
          <a:p>
            <a:r>
              <a:rPr lang="en-US" dirty="0"/>
              <a:t>Defines priorities and scope: what we will do and what we will not do</a:t>
            </a:r>
          </a:p>
          <a:p>
            <a:r>
              <a:rPr lang="en-US" dirty="0"/>
              <a:t>Guides day-to-day decisions, including where we invest resources (e.g. time, people, $$, etc.)</a:t>
            </a:r>
          </a:p>
          <a:p>
            <a:r>
              <a:rPr lang="en-US" dirty="0"/>
              <a:t>Identifies resources needed and those already available</a:t>
            </a:r>
          </a:p>
          <a:p>
            <a:r>
              <a:rPr lang="en-US" dirty="0"/>
              <a:t>Provides framework for evaluating progress and changing approaches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5" name="Google Shape;225;p19"/>
          <p:cNvSpPr txBox="1">
            <a:spLocks noGrp="1"/>
          </p:cNvSpPr>
          <p:nvPr>
            <p:ph type="body" idx="1"/>
          </p:nvPr>
        </p:nvSpPr>
        <p:spPr>
          <a:xfrm>
            <a:off x="4274300" y="1255249"/>
            <a:ext cx="7097700" cy="4664700"/>
          </a:xfrm>
          <a:prstGeom prst="rect">
            <a:avLst/>
          </a:prstGeom>
          <a:noFill/>
          <a:ln>
            <a:noFill/>
          </a:ln>
        </p:spPr>
        <p:txBody>
          <a:bodyPr spcFirstLastPara="1" wrap="square" lIns="91425" tIns="45700" rIns="91425" bIns="45700" anchor="ctr" anchorCtr="0">
            <a:normAutofit fontScale="92500" lnSpcReduction="20000"/>
          </a:bodyPr>
          <a:lstStyle/>
          <a:p>
            <a:pPr marL="457200" lvl="0" indent="-448056" algn="l" rtl="0">
              <a:lnSpc>
                <a:spcPct val="100000"/>
              </a:lnSpc>
              <a:spcBef>
                <a:spcPts val="0"/>
              </a:spcBef>
              <a:spcAft>
                <a:spcPts val="0"/>
              </a:spcAft>
              <a:buSzPct val="80000"/>
              <a:buFont typeface="Calibri"/>
              <a:buAutoNum type="arabicPeriod"/>
            </a:pPr>
            <a:r>
              <a:rPr lang="en-US" dirty="0"/>
              <a:t>Review organizational goals</a:t>
            </a:r>
            <a:endParaRPr dirty="0"/>
          </a:p>
          <a:p>
            <a:pPr marL="457200" lvl="0" indent="-448056" algn="l" rtl="0">
              <a:lnSpc>
                <a:spcPct val="100000"/>
              </a:lnSpc>
              <a:spcBef>
                <a:spcPts val="1200"/>
              </a:spcBef>
              <a:spcAft>
                <a:spcPts val="0"/>
              </a:spcAft>
              <a:buSzPct val="80000"/>
              <a:buFont typeface="Calibri"/>
              <a:buAutoNum type="arabicPeriod"/>
            </a:pPr>
            <a:r>
              <a:rPr lang="en-US" dirty="0"/>
              <a:t>Brainstorm:</a:t>
            </a:r>
            <a:endParaRPr dirty="0"/>
          </a:p>
          <a:p>
            <a:pPr marL="685800" lvl="1" indent="-239776" algn="l" rtl="0">
              <a:lnSpc>
                <a:spcPct val="100000"/>
              </a:lnSpc>
              <a:spcBef>
                <a:spcPts val="1200"/>
              </a:spcBef>
              <a:spcAft>
                <a:spcPts val="0"/>
              </a:spcAft>
              <a:buSzPct val="87272"/>
              <a:buFont typeface="Calibri"/>
              <a:buChar char="•"/>
            </a:pPr>
            <a:r>
              <a:rPr lang="en-US" sz="2200" b="1" dirty="0"/>
              <a:t>S</a:t>
            </a:r>
            <a:r>
              <a:rPr lang="en-US" dirty="0"/>
              <a:t>trengths </a:t>
            </a:r>
            <a:endParaRPr dirty="0"/>
          </a:p>
          <a:p>
            <a:pPr marL="685800" lvl="1" indent="-239776" algn="l" rtl="0">
              <a:lnSpc>
                <a:spcPct val="100000"/>
              </a:lnSpc>
              <a:spcBef>
                <a:spcPts val="1200"/>
              </a:spcBef>
              <a:spcAft>
                <a:spcPts val="0"/>
              </a:spcAft>
              <a:buSzPct val="87272"/>
              <a:buFont typeface="Calibri"/>
              <a:buChar char="•"/>
            </a:pPr>
            <a:r>
              <a:rPr lang="en-US" sz="2200" b="1" dirty="0"/>
              <a:t>W</a:t>
            </a:r>
            <a:r>
              <a:rPr lang="en-US" dirty="0"/>
              <a:t>eaknesses</a:t>
            </a:r>
            <a:endParaRPr dirty="0"/>
          </a:p>
          <a:p>
            <a:pPr marL="685800" lvl="1" indent="-239776" algn="l" rtl="0">
              <a:lnSpc>
                <a:spcPct val="100000"/>
              </a:lnSpc>
              <a:spcBef>
                <a:spcPts val="1200"/>
              </a:spcBef>
              <a:spcAft>
                <a:spcPts val="0"/>
              </a:spcAft>
              <a:buSzPct val="87272"/>
              <a:buFont typeface="Calibri"/>
              <a:buChar char="•"/>
            </a:pPr>
            <a:r>
              <a:rPr lang="en-US" sz="2200" b="1" dirty="0"/>
              <a:t>O</a:t>
            </a:r>
            <a:r>
              <a:rPr lang="en-US" dirty="0"/>
              <a:t>pportunities</a:t>
            </a:r>
            <a:endParaRPr dirty="0"/>
          </a:p>
          <a:p>
            <a:pPr marL="685800" lvl="1" indent="-239776" algn="l" rtl="0">
              <a:lnSpc>
                <a:spcPct val="100000"/>
              </a:lnSpc>
              <a:spcBef>
                <a:spcPts val="1200"/>
              </a:spcBef>
              <a:spcAft>
                <a:spcPts val="0"/>
              </a:spcAft>
              <a:buSzPct val="87272"/>
              <a:buFont typeface="Calibri"/>
              <a:buChar char="•"/>
            </a:pPr>
            <a:r>
              <a:rPr lang="en-US" sz="2200" b="1" dirty="0"/>
              <a:t>T</a:t>
            </a:r>
            <a:r>
              <a:rPr lang="en-US" dirty="0"/>
              <a:t>hreats </a:t>
            </a:r>
            <a:endParaRPr dirty="0"/>
          </a:p>
          <a:p>
            <a:pPr marL="457200" lvl="0" indent="-448056" algn="l" rtl="0">
              <a:lnSpc>
                <a:spcPct val="100000"/>
              </a:lnSpc>
              <a:spcBef>
                <a:spcPts val="1200"/>
              </a:spcBef>
              <a:spcAft>
                <a:spcPts val="0"/>
              </a:spcAft>
              <a:buSzPct val="80000"/>
              <a:buFont typeface="Calibri"/>
              <a:buAutoNum type="arabicPeriod"/>
            </a:pPr>
            <a:r>
              <a:rPr lang="en-US" dirty="0"/>
              <a:t>Narrow your list - top 5 for each category</a:t>
            </a:r>
            <a:endParaRPr dirty="0"/>
          </a:p>
          <a:p>
            <a:pPr marL="457200" lvl="0" indent="-448056" algn="l" rtl="0">
              <a:lnSpc>
                <a:spcPct val="100000"/>
              </a:lnSpc>
              <a:spcBef>
                <a:spcPts val="1200"/>
              </a:spcBef>
              <a:spcAft>
                <a:spcPts val="0"/>
              </a:spcAft>
              <a:buSzPct val="80000"/>
              <a:buAutoNum type="arabicPeriod"/>
            </a:pPr>
            <a:r>
              <a:rPr lang="en-US" dirty="0"/>
              <a:t>Define SMART goal(s) based upon this information</a:t>
            </a:r>
            <a:endParaRPr dirty="0"/>
          </a:p>
          <a:p>
            <a:pPr marL="457200" lvl="0" indent="-448056" algn="l" rtl="0">
              <a:lnSpc>
                <a:spcPct val="100000"/>
              </a:lnSpc>
              <a:spcBef>
                <a:spcPts val="1200"/>
              </a:spcBef>
              <a:spcAft>
                <a:spcPts val="0"/>
              </a:spcAft>
              <a:buSzPct val="80000"/>
              <a:buAutoNum type="arabicPeriod"/>
            </a:pPr>
            <a:r>
              <a:rPr lang="en-US" dirty="0"/>
              <a:t>List tactics under each goal</a:t>
            </a:r>
            <a:endParaRPr dirty="0"/>
          </a:p>
          <a:p>
            <a:pPr marL="457200" lvl="0" indent="-448056" algn="l" rtl="0">
              <a:lnSpc>
                <a:spcPct val="100000"/>
              </a:lnSpc>
              <a:spcBef>
                <a:spcPts val="1200"/>
              </a:spcBef>
              <a:spcAft>
                <a:spcPts val="0"/>
              </a:spcAft>
              <a:buSzPct val="80000"/>
              <a:buAutoNum type="arabicPeriod"/>
            </a:pPr>
            <a:r>
              <a:rPr lang="en-US" dirty="0"/>
              <a:t>Develop and monitor a Tracker - include owner assignments and timeframes for completion</a:t>
            </a:r>
            <a:endParaRPr dirty="0"/>
          </a:p>
        </p:txBody>
      </p:sp>
      <p:sp>
        <p:nvSpPr>
          <p:cNvPr id="3" name="Title 2">
            <a:extLst>
              <a:ext uri="{FF2B5EF4-FFF2-40B4-BE49-F238E27FC236}">
                <a16:creationId xmlns:a16="http://schemas.microsoft.com/office/drawing/2014/main" id="{0D65B9B5-0DAE-0BEF-458C-318A43C766BB}"/>
              </a:ext>
            </a:extLst>
          </p:cNvPr>
          <p:cNvSpPr>
            <a:spLocks noGrp="1"/>
          </p:cNvSpPr>
          <p:nvPr>
            <p:ph type="title"/>
          </p:nvPr>
        </p:nvSpPr>
        <p:spPr>
          <a:xfrm>
            <a:off x="226203" y="2731325"/>
            <a:ext cx="2874993" cy="1331427"/>
          </a:xfrm>
        </p:spPr>
        <p:txBody>
          <a:bodyPr/>
          <a:lstStyle/>
          <a:p>
            <a:r>
              <a:rPr lang="en-US" dirty="0"/>
              <a:t>Six Simple Steps of Strategic Planning</a:t>
            </a:r>
          </a:p>
        </p:txBody>
      </p:sp>
      <p:grpSp>
        <p:nvGrpSpPr>
          <p:cNvPr id="17" name="Group 16">
            <a:extLst>
              <a:ext uri="{FF2B5EF4-FFF2-40B4-BE49-F238E27FC236}">
                <a16:creationId xmlns:a16="http://schemas.microsoft.com/office/drawing/2014/main" id="{88CE3572-A699-49A5-3B45-A5E667AA0376}"/>
              </a:ext>
            </a:extLst>
          </p:cNvPr>
          <p:cNvGrpSpPr/>
          <p:nvPr/>
        </p:nvGrpSpPr>
        <p:grpSpPr>
          <a:xfrm>
            <a:off x="553719" y="5932714"/>
            <a:ext cx="2219959" cy="914400"/>
            <a:chOff x="8524241" y="0"/>
            <a:chExt cx="2219959" cy="914400"/>
          </a:xfrm>
        </p:grpSpPr>
        <p:sp>
          <p:nvSpPr>
            <p:cNvPr id="2" name="Rectangle 1">
              <a:extLst>
                <a:ext uri="{FF2B5EF4-FFF2-40B4-BE49-F238E27FC236}">
                  <a16:creationId xmlns:a16="http://schemas.microsoft.com/office/drawing/2014/main" id="{0F6D670E-27FA-568D-F0D5-98EF3E42CD53}"/>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49153BA8-53A6-6E2E-88CB-EDF702A5A507}"/>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3"/>
                </a:rPr>
                <a:t>RESOURCE AVAILABLE</a:t>
              </a:r>
              <a:br>
                <a:rPr lang="en-US" sz="1100" b="1" dirty="0">
                  <a:solidFill>
                    <a:schemeClr val="bg1"/>
                  </a:solidFill>
                  <a:hlinkClick r:id="rId3"/>
                </a:rPr>
              </a:br>
              <a:r>
                <a:rPr lang="en-US" sz="1100" b="1" dirty="0">
                  <a:solidFill>
                    <a:schemeClr val="bg1"/>
                  </a:solidFill>
                  <a:hlinkClick r:id="rId3"/>
                </a:rPr>
                <a:t>on website</a:t>
              </a:r>
              <a:endParaRPr lang="en-US" sz="1100" b="1" dirty="0">
                <a:solidFill>
                  <a:schemeClr val="bg1"/>
                </a:solidFill>
              </a:endParaRPr>
            </a:p>
          </p:txBody>
        </p:sp>
        <p:grpSp>
          <p:nvGrpSpPr>
            <p:cNvPr id="16" name="Group 15">
              <a:extLst>
                <a:ext uri="{FF2B5EF4-FFF2-40B4-BE49-F238E27FC236}">
                  <a16:creationId xmlns:a16="http://schemas.microsoft.com/office/drawing/2014/main" id="{730B1A2B-5012-9E56-9AB1-46193F726FA5}"/>
                </a:ext>
              </a:extLst>
            </p:cNvPr>
            <p:cNvGrpSpPr/>
            <p:nvPr/>
          </p:nvGrpSpPr>
          <p:grpSpPr>
            <a:xfrm>
              <a:off x="8678473" y="110300"/>
              <a:ext cx="692497" cy="692497"/>
              <a:chOff x="8678473" y="110300"/>
              <a:chExt cx="692497" cy="692497"/>
            </a:xfrm>
          </p:grpSpPr>
          <p:sp>
            <p:nvSpPr>
              <p:cNvPr id="12" name="Oval 11">
                <a:extLst>
                  <a:ext uri="{FF2B5EF4-FFF2-40B4-BE49-F238E27FC236}">
                    <a16:creationId xmlns:a16="http://schemas.microsoft.com/office/drawing/2014/main" id="{A88FF2E8-D4CE-6F9B-606C-0EB67303946E}"/>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20715371-CDF5-25CA-1756-3576681568A2}"/>
                  </a:ext>
                </a:extLst>
              </p:cNvPr>
              <p:cNvGrpSpPr/>
              <p:nvPr/>
            </p:nvGrpSpPr>
            <p:grpSpPr>
              <a:xfrm>
                <a:off x="8859520" y="242390"/>
                <a:ext cx="316230" cy="449636"/>
                <a:chOff x="8859520" y="242389"/>
                <a:chExt cx="365760" cy="520061"/>
              </a:xfrm>
            </p:grpSpPr>
            <p:sp>
              <p:nvSpPr>
                <p:cNvPr id="13" name="Down Arrow 12">
                  <a:extLst>
                    <a:ext uri="{FF2B5EF4-FFF2-40B4-BE49-F238E27FC236}">
                      <a16:creationId xmlns:a16="http://schemas.microsoft.com/office/drawing/2014/main" id="{BBDA2E9B-9446-077A-7DC5-33CCF50C222C}"/>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1022562-9F7D-021B-1363-54F56192D94F}"/>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grpSp>
        <p:nvGrpSpPr>
          <p:cNvPr id="2" name="Group 1">
            <a:extLst>
              <a:ext uri="{FF2B5EF4-FFF2-40B4-BE49-F238E27FC236}">
                <a16:creationId xmlns:a16="http://schemas.microsoft.com/office/drawing/2014/main" id="{04D6CB93-80A0-D43B-C86E-4F08D17247E7}"/>
              </a:ext>
            </a:extLst>
          </p:cNvPr>
          <p:cNvGrpSpPr/>
          <p:nvPr/>
        </p:nvGrpSpPr>
        <p:grpSpPr>
          <a:xfrm>
            <a:off x="9972041" y="0"/>
            <a:ext cx="2219959" cy="914400"/>
            <a:chOff x="8524241" y="0"/>
            <a:chExt cx="2219959" cy="914400"/>
          </a:xfrm>
        </p:grpSpPr>
        <p:sp>
          <p:nvSpPr>
            <p:cNvPr id="3" name="Rectangle 2">
              <a:extLst>
                <a:ext uri="{FF2B5EF4-FFF2-40B4-BE49-F238E27FC236}">
                  <a16:creationId xmlns:a16="http://schemas.microsoft.com/office/drawing/2014/main" id="{15A45231-39FE-D0F6-6679-5BB4A3A6B870}"/>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626EE06-A74B-97E8-B8C1-6B4F76EE0C52}"/>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3"/>
                </a:rPr>
                <a:t>RESOURCE AVAILABLE</a:t>
              </a:r>
              <a:br>
                <a:rPr lang="en-US" sz="1100" b="1" dirty="0">
                  <a:solidFill>
                    <a:schemeClr val="bg1"/>
                  </a:solidFill>
                  <a:hlinkClick r:id="rId3"/>
                </a:rPr>
              </a:br>
              <a:r>
                <a:rPr lang="en-US" sz="1100" b="1" dirty="0">
                  <a:solidFill>
                    <a:schemeClr val="bg1"/>
                  </a:solidFill>
                  <a:hlinkClick r:id="rId3"/>
                </a:rPr>
                <a:t>on website</a:t>
              </a:r>
              <a:endParaRPr lang="en-US" sz="1100" b="1" dirty="0">
                <a:solidFill>
                  <a:schemeClr val="bg1"/>
                </a:solidFill>
              </a:endParaRPr>
            </a:p>
          </p:txBody>
        </p:sp>
        <p:grpSp>
          <p:nvGrpSpPr>
            <p:cNvPr id="6" name="Group 5">
              <a:extLst>
                <a:ext uri="{FF2B5EF4-FFF2-40B4-BE49-F238E27FC236}">
                  <a16:creationId xmlns:a16="http://schemas.microsoft.com/office/drawing/2014/main" id="{96F969AC-8250-CB47-70D5-53DD59F8E5E8}"/>
                </a:ext>
              </a:extLst>
            </p:cNvPr>
            <p:cNvGrpSpPr/>
            <p:nvPr/>
          </p:nvGrpSpPr>
          <p:grpSpPr>
            <a:xfrm>
              <a:off x="8678473" y="110300"/>
              <a:ext cx="692497" cy="692497"/>
              <a:chOff x="8678473" y="110300"/>
              <a:chExt cx="692497" cy="692497"/>
            </a:xfrm>
          </p:grpSpPr>
          <p:sp>
            <p:nvSpPr>
              <p:cNvPr id="7" name="Oval 6">
                <a:extLst>
                  <a:ext uri="{FF2B5EF4-FFF2-40B4-BE49-F238E27FC236}">
                    <a16:creationId xmlns:a16="http://schemas.microsoft.com/office/drawing/2014/main" id="{B3A24542-6CA0-5189-7897-D93CA638E797}"/>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86DC9F1D-B95A-AE72-544D-5D99270D3F6A}"/>
                  </a:ext>
                </a:extLst>
              </p:cNvPr>
              <p:cNvGrpSpPr/>
              <p:nvPr/>
            </p:nvGrpSpPr>
            <p:grpSpPr>
              <a:xfrm>
                <a:off x="8859520" y="242390"/>
                <a:ext cx="316230" cy="449636"/>
                <a:chOff x="8859520" y="242389"/>
                <a:chExt cx="365760" cy="520061"/>
              </a:xfrm>
            </p:grpSpPr>
            <p:sp>
              <p:nvSpPr>
                <p:cNvPr id="9" name="Down Arrow 8">
                  <a:extLst>
                    <a:ext uri="{FF2B5EF4-FFF2-40B4-BE49-F238E27FC236}">
                      <a16:creationId xmlns:a16="http://schemas.microsoft.com/office/drawing/2014/main" id="{956AA818-6AD4-693A-2E42-D36614151386}"/>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494157A-3C65-F200-BF58-24850174836A}"/>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
        <p:nvSpPr>
          <p:cNvPr id="232" name="Google Shape;232;p21"/>
          <p:cNvSpPr txBox="1">
            <a:spLocks noGrp="1"/>
          </p:cNvSpPr>
          <p:nvPr>
            <p:ph type="title"/>
          </p:nvPr>
        </p:nvSpPr>
        <p:spPr>
          <a:xfrm>
            <a:off x="757667" y="1152421"/>
            <a:ext cx="4923765" cy="1325563"/>
          </a:xfrm>
          <a:noFill/>
          <a:ln>
            <a:noFill/>
          </a:ln>
        </p:spPr>
        <p:txBody>
          <a:bodyPr spcFirstLastPara="1" wrap="square" lIns="91425" tIns="45700" rIns="91425" bIns="45700" anchor="ctr" anchorCtr="0">
            <a:noAutofit/>
          </a:bodyPr>
          <a:lstStyle/>
          <a:p>
            <a:pPr lvl="0"/>
            <a:r>
              <a:rPr lang="en-US" dirty="0"/>
              <a:t>SMART Goals </a:t>
            </a:r>
          </a:p>
        </p:txBody>
      </p:sp>
      <p:sp>
        <p:nvSpPr>
          <p:cNvPr id="233" name="Google Shape;233;p21"/>
          <p:cNvSpPr txBox="1">
            <a:spLocks noGrp="1"/>
          </p:cNvSpPr>
          <p:nvPr>
            <p:ph type="body" idx="1"/>
          </p:nvPr>
        </p:nvSpPr>
        <p:spPr>
          <a:xfrm>
            <a:off x="757667" y="2550275"/>
            <a:ext cx="4923765" cy="3427831"/>
          </a:xfrm>
          <a:noFill/>
          <a:ln>
            <a:noFill/>
          </a:ln>
        </p:spPr>
        <p:txBody>
          <a:bodyPr spcFirstLastPara="1" wrap="square" lIns="91425" tIns="45700" rIns="91425" bIns="45700" anchor="t" anchorCtr="0">
            <a:normAutofit fontScale="70000" lnSpcReduction="20000"/>
          </a:bodyPr>
          <a:lstStyle/>
          <a:p>
            <a:r>
              <a:rPr lang="en-US" dirty="0"/>
              <a:t>SMART goals refer to those which are:</a:t>
            </a:r>
          </a:p>
          <a:p>
            <a:pPr marL="806450" indent="0">
              <a:buNone/>
            </a:pPr>
            <a:r>
              <a:rPr lang="en-US" dirty="0"/>
              <a:t>Specific</a:t>
            </a:r>
          </a:p>
          <a:p>
            <a:pPr marL="806450" indent="0">
              <a:buNone/>
            </a:pPr>
            <a:r>
              <a:rPr lang="en-US" dirty="0"/>
              <a:t>Measurable</a:t>
            </a:r>
          </a:p>
          <a:p>
            <a:pPr marL="806450" indent="0">
              <a:buNone/>
            </a:pPr>
            <a:r>
              <a:rPr lang="en-US" dirty="0"/>
              <a:t>Achievable</a:t>
            </a:r>
          </a:p>
          <a:p>
            <a:pPr marL="806450" indent="0">
              <a:buNone/>
            </a:pPr>
            <a:r>
              <a:rPr lang="en-US" dirty="0"/>
              <a:t>Relevant</a:t>
            </a:r>
          </a:p>
          <a:p>
            <a:pPr marL="806450" indent="0">
              <a:buNone/>
            </a:pPr>
            <a:r>
              <a:rPr lang="en-US" dirty="0"/>
              <a:t>Time-bound</a:t>
            </a:r>
            <a:br>
              <a:rPr lang="en-US" dirty="0"/>
            </a:br>
            <a:endParaRPr lang="en-US" dirty="0"/>
          </a:p>
          <a:p>
            <a:pPr lvl="0"/>
            <a:r>
              <a:rPr lang="en-US" dirty="0"/>
              <a:t>Set specific SMART goals for each pillar with expected completion dates.</a:t>
            </a:r>
          </a:p>
          <a:p>
            <a:pPr lvl="0"/>
            <a:r>
              <a:rPr lang="en-US" dirty="0"/>
              <a:t>Tie SMART goals to individual contribution projects and performance evaluations.</a:t>
            </a:r>
          </a:p>
        </p:txBody>
      </p:sp>
      <p:pic>
        <p:nvPicPr>
          <p:cNvPr id="234" name="Google Shape;234;p21" descr="Bullseye with solid fill"/>
          <p:cNvPicPr preferRelativeResize="0"/>
          <p:nvPr/>
        </p:nvPicPr>
        <p:blipFill rotWithShape="1">
          <a:blip r:embed="rId4">
            <a:alphaModFix/>
          </a:blip>
          <a:srcRect/>
          <a:stretch/>
        </p:blipFill>
        <p:spPr>
          <a:xfrm>
            <a:off x="7276249" y="1980687"/>
            <a:ext cx="2896625" cy="289662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2"/>
          <p:cNvSpPr txBox="1">
            <a:spLocks noGrp="1"/>
          </p:cNvSpPr>
          <p:nvPr>
            <p:ph type="title"/>
          </p:nvPr>
        </p:nvSpPr>
        <p:spPr>
          <a:xfrm>
            <a:off x="838200" y="1605280"/>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2800"/>
              <a:buFont typeface="Arial"/>
              <a:buNone/>
            </a:pPr>
            <a:r>
              <a:rPr lang="en-US"/>
              <a:t>Funding statement</a:t>
            </a:r>
            <a:endParaRPr/>
          </a:p>
        </p:txBody>
      </p:sp>
      <p:sp>
        <p:nvSpPr>
          <p:cNvPr id="100" name="Google Shape;100;p2"/>
          <p:cNvSpPr txBox="1">
            <a:spLocks noGrp="1"/>
          </p:cNvSpPr>
          <p:nvPr>
            <p:ph type="body" idx="1"/>
          </p:nvPr>
        </p:nvSpPr>
        <p:spPr>
          <a:xfrm>
            <a:off x="838200" y="3428999"/>
            <a:ext cx="10515600" cy="2311163"/>
          </a:xfrm>
          <a:prstGeom prst="rect">
            <a:avLst/>
          </a:prstGeom>
          <a:noFill/>
          <a:ln>
            <a:noFill/>
          </a:ln>
        </p:spPr>
        <p:txBody>
          <a:bodyPr spcFirstLastPara="1" wrap="square" lIns="91425" tIns="45700" rIns="91425" bIns="45700" anchor="t" anchorCtr="0">
            <a:normAutofit fontScale="92500"/>
          </a:bodyPr>
          <a:lstStyle/>
          <a:p>
            <a:pPr marL="0" lvl="0" indent="0" algn="ctr" rtl="0">
              <a:lnSpc>
                <a:spcPct val="150000"/>
              </a:lnSpc>
              <a:spcBef>
                <a:spcPts val="0"/>
              </a:spcBef>
              <a:spcAft>
                <a:spcPts val="0"/>
              </a:spcAft>
              <a:buSzPct val="80000"/>
              <a:buNone/>
            </a:pPr>
            <a:r>
              <a:rPr lang="en-US">
                <a:latin typeface="Arial"/>
                <a:ea typeface="Arial"/>
                <a:cs typeface="Arial"/>
                <a:sym typeface="Arial"/>
              </a:rPr>
              <a:t>This resource was made possible by cooperative agreement </a:t>
            </a:r>
            <a:r>
              <a:rPr lang="en-US"/>
              <a:t>NU47OE000107</a:t>
            </a:r>
            <a:r>
              <a:rPr lang="en-US">
                <a:latin typeface="Arial"/>
                <a:ea typeface="Arial"/>
                <a:cs typeface="Arial"/>
                <a:sym typeface="Arial"/>
              </a:rPr>
              <a:t> from the Centers for Disease Control and Prevention (CDC). Its contents are solely the responsibility of the American Society for Clinical Pathology (ASCP) and do not necessarily represent the official views of the CDC.</a:t>
            </a:r>
            <a:endParaRPr/>
          </a:p>
          <a:p>
            <a:pPr marL="0" lvl="0" indent="0" algn="ctr" rtl="0">
              <a:lnSpc>
                <a:spcPct val="110000"/>
              </a:lnSpc>
              <a:spcBef>
                <a:spcPts val="1200"/>
              </a:spcBef>
              <a:spcAft>
                <a:spcPts val="0"/>
              </a:spcAft>
              <a:buClr>
                <a:srgbClr val="4696D2"/>
              </a:buClr>
              <a:buSzPct val="80000"/>
              <a:buNone/>
            </a:pP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7"/>
          <p:cNvSpPr txBox="1">
            <a:spLocks noGrp="1"/>
          </p:cNvSpPr>
          <p:nvPr>
            <p:ph type="ctrTitle"/>
          </p:nvPr>
        </p:nvSpPr>
        <p:spPr>
          <a:xfrm>
            <a:off x="1524000" y="2235200"/>
            <a:ext cx="9144000" cy="23876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800"/>
              <a:buFont typeface="Arial"/>
              <a:buNone/>
            </a:pPr>
            <a:r>
              <a:rPr lang="en-US" sz="4800" b="0" dirty="0"/>
              <a:t>Align department goals, </a:t>
            </a:r>
            <a:br>
              <a:rPr lang="en-US" sz="4800" b="0" dirty="0"/>
            </a:br>
            <a:r>
              <a:rPr lang="en-US" sz="4800" b="0" dirty="0"/>
              <a:t>values, and pillars with the organizational goals and values </a:t>
            </a:r>
            <a:endParaRPr sz="4800" b="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g22af88785c1_0_45"/>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rmAutofit fontScale="90000"/>
          </a:bodyPr>
          <a:lstStyle/>
          <a:p>
            <a:pPr lvl="0"/>
            <a:r>
              <a:rPr lang="en-US" dirty="0"/>
              <a:t>How Do I Develop Goals?</a:t>
            </a:r>
          </a:p>
        </p:txBody>
      </p:sp>
      <p:sp>
        <p:nvSpPr>
          <p:cNvPr id="247" name="Google Shape;247;g22af88785c1_0_45"/>
          <p:cNvSpPr txBox="1">
            <a:spLocks noGrp="1"/>
          </p:cNvSpPr>
          <p:nvPr>
            <p:ph type="body" idx="1"/>
          </p:nvPr>
        </p:nvSpPr>
        <p:spPr>
          <a:xfrm>
            <a:off x="4274288" y="653142"/>
            <a:ext cx="7097619" cy="5493658"/>
          </a:xfrm>
          <a:noFill/>
          <a:ln>
            <a:noFill/>
          </a:ln>
        </p:spPr>
        <p:txBody>
          <a:bodyPr spcFirstLastPara="1" wrap="square" lIns="91425" tIns="45700" rIns="91425" bIns="45700" anchor="ctr" anchorCtr="0">
            <a:normAutofit/>
          </a:bodyPr>
          <a:lstStyle/>
          <a:p>
            <a:pPr lvl="0"/>
            <a:r>
              <a:rPr lang="en-US" dirty="0"/>
              <a:t>Analyze the information </a:t>
            </a:r>
          </a:p>
          <a:p>
            <a:pPr lvl="1"/>
            <a:r>
              <a:rPr lang="en-US" dirty="0"/>
              <a:t>Discuss what you need to be successful</a:t>
            </a:r>
          </a:p>
          <a:p>
            <a:pPr lvl="1"/>
            <a:r>
              <a:rPr lang="en-US" dirty="0"/>
              <a:t>Discuss what you have to accomplish? (directives / goals of organization)</a:t>
            </a:r>
          </a:p>
          <a:p>
            <a:pPr lvl="0"/>
            <a:r>
              <a:rPr lang="en-US" dirty="0"/>
              <a:t>Decide strategies</a:t>
            </a:r>
          </a:p>
          <a:p>
            <a:pPr lvl="1"/>
            <a:r>
              <a:rPr lang="en-US" dirty="0"/>
              <a:t>What are top goals, desires?</a:t>
            </a:r>
          </a:p>
          <a:p>
            <a:pPr lvl="0"/>
            <a:r>
              <a:rPr lang="en-US" dirty="0"/>
              <a:t>Develop goals (2-3 SMART goals)</a:t>
            </a:r>
          </a:p>
          <a:p>
            <a:pPr lvl="0"/>
            <a:r>
              <a:rPr lang="en-US" dirty="0"/>
              <a:t>Define tracking / KPI measures</a:t>
            </a:r>
          </a:p>
          <a:p>
            <a:pPr lvl="0"/>
            <a:r>
              <a:rPr lang="en-US" dirty="0"/>
              <a:t>Execute the plan</a:t>
            </a:r>
          </a:p>
        </p:txBody>
      </p:sp>
      <p:grpSp>
        <p:nvGrpSpPr>
          <p:cNvPr id="12" name="Group 11">
            <a:extLst>
              <a:ext uri="{FF2B5EF4-FFF2-40B4-BE49-F238E27FC236}">
                <a16:creationId xmlns:a16="http://schemas.microsoft.com/office/drawing/2014/main" id="{4A547AE3-9088-9A37-CFCB-ADFB5277F64C}"/>
              </a:ext>
            </a:extLst>
          </p:cNvPr>
          <p:cNvGrpSpPr/>
          <p:nvPr/>
        </p:nvGrpSpPr>
        <p:grpSpPr>
          <a:xfrm>
            <a:off x="553719" y="5930153"/>
            <a:ext cx="2219959" cy="914400"/>
            <a:chOff x="8524241" y="0"/>
            <a:chExt cx="2219959" cy="914400"/>
          </a:xfrm>
        </p:grpSpPr>
        <p:sp>
          <p:nvSpPr>
            <p:cNvPr id="13" name="Rectangle 12">
              <a:extLst>
                <a:ext uri="{FF2B5EF4-FFF2-40B4-BE49-F238E27FC236}">
                  <a16:creationId xmlns:a16="http://schemas.microsoft.com/office/drawing/2014/main" id="{9F1B5B46-73E6-B7B6-E82D-0D1A98E8EB18}"/>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CF61602D-7B7D-8765-5FAF-012862B56437}"/>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3"/>
                </a:rPr>
                <a:t>RESOURCE AVAILABLE</a:t>
              </a:r>
              <a:br>
                <a:rPr lang="en-US" sz="1100" b="1" dirty="0">
                  <a:solidFill>
                    <a:schemeClr val="bg1"/>
                  </a:solidFill>
                  <a:hlinkClick r:id="rId3"/>
                </a:rPr>
              </a:br>
              <a:r>
                <a:rPr lang="en-US" sz="1100" b="1" dirty="0">
                  <a:solidFill>
                    <a:schemeClr val="bg1"/>
                  </a:solidFill>
                  <a:hlinkClick r:id="rId3"/>
                </a:rPr>
                <a:t>on website </a:t>
              </a:r>
              <a:endParaRPr lang="en-US" sz="1100" b="1" dirty="0">
                <a:solidFill>
                  <a:schemeClr val="bg1"/>
                </a:solidFill>
              </a:endParaRPr>
            </a:p>
          </p:txBody>
        </p:sp>
        <p:grpSp>
          <p:nvGrpSpPr>
            <p:cNvPr id="15" name="Group 14">
              <a:extLst>
                <a:ext uri="{FF2B5EF4-FFF2-40B4-BE49-F238E27FC236}">
                  <a16:creationId xmlns:a16="http://schemas.microsoft.com/office/drawing/2014/main" id="{79678402-1010-72F2-E2B2-788DFDBFD610}"/>
                </a:ext>
              </a:extLst>
            </p:cNvPr>
            <p:cNvGrpSpPr/>
            <p:nvPr/>
          </p:nvGrpSpPr>
          <p:grpSpPr>
            <a:xfrm>
              <a:off x="8678473" y="110300"/>
              <a:ext cx="692497" cy="692497"/>
              <a:chOff x="8678473" y="110300"/>
              <a:chExt cx="692497" cy="692497"/>
            </a:xfrm>
          </p:grpSpPr>
          <p:sp>
            <p:nvSpPr>
              <p:cNvPr id="16" name="Oval 15">
                <a:extLst>
                  <a:ext uri="{FF2B5EF4-FFF2-40B4-BE49-F238E27FC236}">
                    <a16:creationId xmlns:a16="http://schemas.microsoft.com/office/drawing/2014/main" id="{55B1D46D-2E54-EA68-9121-AAEDAEA9C73B}"/>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F08C90C8-350A-66E9-3BCE-9D471030AEBD}"/>
                  </a:ext>
                </a:extLst>
              </p:cNvPr>
              <p:cNvGrpSpPr/>
              <p:nvPr/>
            </p:nvGrpSpPr>
            <p:grpSpPr>
              <a:xfrm>
                <a:off x="8859520" y="242390"/>
                <a:ext cx="316230" cy="449636"/>
                <a:chOff x="8859520" y="242389"/>
                <a:chExt cx="365760" cy="520061"/>
              </a:xfrm>
            </p:grpSpPr>
            <p:sp>
              <p:nvSpPr>
                <p:cNvPr id="18" name="Down Arrow 17">
                  <a:extLst>
                    <a:ext uri="{FF2B5EF4-FFF2-40B4-BE49-F238E27FC236}">
                      <a16:creationId xmlns:a16="http://schemas.microsoft.com/office/drawing/2014/main" id="{F699CEE9-981E-1C60-E2E7-332F8003B4E6}"/>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F9CA3285-AEF3-B30A-89A8-7D4246C7879A}"/>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B804970-45C3-5AFA-7408-31B489527BD0}"/>
              </a:ext>
            </a:extLst>
          </p:cNvPr>
          <p:cNvSpPr>
            <a:spLocks noGrp="1"/>
          </p:cNvSpPr>
          <p:nvPr>
            <p:ph type="title"/>
          </p:nvPr>
        </p:nvSpPr>
        <p:spPr/>
        <p:txBody>
          <a:bodyPr>
            <a:normAutofit/>
          </a:bodyPr>
          <a:lstStyle/>
          <a:p>
            <a:pPr algn="ctr"/>
            <a:r>
              <a:rPr lang="en-US" sz="3000" dirty="0">
                <a:latin typeface="+mn-lt"/>
              </a:rPr>
              <a:t>Define your Lab’s Pillars for the Future and Align with Organizational Pillars, Values, and Goals EXAMPLES</a:t>
            </a:r>
          </a:p>
        </p:txBody>
      </p:sp>
      <p:graphicFrame>
        <p:nvGraphicFramePr>
          <p:cNvPr id="6" name="Diagram 5">
            <a:extLst>
              <a:ext uri="{FF2B5EF4-FFF2-40B4-BE49-F238E27FC236}">
                <a16:creationId xmlns:a16="http://schemas.microsoft.com/office/drawing/2014/main" id="{A9CD39DC-EF7E-BBCE-21A7-9F71BF6FAC14}"/>
              </a:ext>
            </a:extLst>
          </p:cNvPr>
          <p:cNvGraphicFramePr/>
          <p:nvPr>
            <p:extLst>
              <p:ext uri="{D42A27DB-BD31-4B8C-83A1-F6EECF244321}">
                <p14:modId xmlns:p14="http://schemas.microsoft.com/office/powerpoint/2010/main" val="1933098999"/>
              </p:ext>
            </p:extLst>
          </p:nvPr>
        </p:nvGraphicFramePr>
        <p:xfrm>
          <a:off x="989556" y="1929009"/>
          <a:ext cx="10364244" cy="39331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33846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 name="Rectangle 1">
            <a:extLst>
              <a:ext uri="{FF2B5EF4-FFF2-40B4-BE49-F238E27FC236}">
                <a16:creationId xmlns:a16="http://schemas.microsoft.com/office/drawing/2014/main" id="{621E583D-660F-C1FD-C80B-26E031B25A08}"/>
              </a:ext>
            </a:extLst>
          </p:cNvPr>
          <p:cNvSpPr/>
          <p:nvPr/>
        </p:nvSpPr>
        <p:spPr>
          <a:xfrm>
            <a:off x="7615825" y="1"/>
            <a:ext cx="3432131"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0" name="Google Shape;260;g2559ba44038_1_14"/>
          <p:cNvSpPr txBox="1">
            <a:spLocks noGrp="1"/>
          </p:cNvSpPr>
          <p:nvPr>
            <p:ph type="title"/>
          </p:nvPr>
        </p:nvSpPr>
        <p:spPr>
          <a:xfrm>
            <a:off x="838200" y="203129"/>
            <a:ext cx="6671813" cy="1167046"/>
          </a:xfrm>
          <a:noFill/>
          <a:ln>
            <a:noFill/>
          </a:ln>
        </p:spPr>
        <p:txBody>
          <a:bodyPr spcFirstLastPara="1" wrap="square" lIns="91425" tIns="45700" rIns="91425" bIns="45700" anchor="ctr" anchorCtr="0">
            <a:normAutofit/>
          </a:bodyPr>
          <a:lstStyle/>
          <a:p>
            <a:pPr lvl="0"/>
            <a:r>
              <a:rPr lang="en-US" dirty="0"/>
              <a:t>Finalizing Goals</a:t>
            </a:r>
          </a:p>
        </p:txBody>
      </p:sp>
      <p:sp>
        <p:nvSpPr>
          <p:cNvPr id="261" name="Google Shape;261;g2559ba44038_1_14"/>
          <p:cNvSpPr txBox="1">
            <a:spLocks noGrp="1"/>
          </p:cNvSpPr>
          <p:nvPr>
            <p:ph type="body" idx="1"/>
          </p:nvPr>
        </p:nvSpPr>
        <p:spPr>
          <a:xfrm>
            <a:off x="838200" y="1825625"/>
            <a:ext cx="5551025" cy="4059140"/>
          </a:xfrm>
          <a:noFill/>
          <a:ln>
            <a:noFill/>
          </a:ln>
        </p:spPr>
        <p:txBody>
          <a:bodyPr spcFirstLastPara="1" wrap="square" lIns="91425" tIns="45700" rIns="91425" bIns="45700" anchor="t" anchorCtr="0">
            <a:normAutofit fontScale="92500"/>
          </a:bodyPr>
          <a:lstStyle/>
          <a:p>
            <a:pPr marL="106680" lvl="0" indent="0">
              <a:buNone/>
            </a:pPr>
            <a:r>
              <a:rPr lang="en-US" dirty="0"/>
              <a:t>Review all goals as a group and ask:</a:t>
            </a:r>
          </a:p>
          <a:p>
            <a:pPr lvl="0"/>
            <a:r>
              <a:rPr lang="en-US" dirty="0"/>
              <a:t>Are they still appropriate?</a:t>
            </a:r>
          </a:p>
          <a:p>
            <a:pPr lvl="0"/>
            <a:r>
              <a:rPr lang="en-US" dirty="0"/>
              <a:t>Do they support our vision?</a:t>
            </a:r>
          </a:p>
          <a:p>
            <a:pPr lvl="0"/>
            <a:r>
              <a:rPr lang="en-US" dirty="0"/>
              <a:t>What else? Are we missing anything?</a:t>
            </a:r>
          </a:p>
          <a:p>
            <a:pPr lvl="0"/>
            <a:r>
              <a:rPr lang="en-US" dirty="0"/>
              <a:t>Are they clearly defined?</a:t>
            </a:r>
          </a:p>
          <a:p>
            <a:pPr lvl="0"/>
            <a:r>
              <a:rPr lang="en-US" dirty="0"/>
              <a:t>How will we monitor success?</a:t>
            </a:r>
          </a:p>
          <a:p>
            <a:pPr lvl="0"/>
            <a:endParaRPr lang="en-US" dirty="0"/>
          </a:p>
          <a:p>
            <a:pPr marL="106680" lvl="0" indent="0">
              <a:buNone/>
            </a:pPr>
            <a:r>
              <a:rPr lang="en-US" dirty="0"/>
              <a:t>Once these are resolved, develop your tracker/KPI monitor</a:t>
            </a:r>
          </a:p>
        </p:txBody>
      </p:sp>
      <p:sp>
        <p:nvSpPr>
          <p:cNvPr id="262" name="Google Shape;262;g2559ba44038_1_14"/>
          <p:cNvSpPr txBox="1"/>
          <p:nvPr/>
        </p:nvSpPr>
        <p:spPr>
          <a:xfrm>
            <a:off x="7829661" y="84223"/>
            <a:ext cx="3004457" cy="4616618"/>
          </a:xfrm>
          <a:prstGeom prst="rect">
            <a:avLst/>
          </a:prstGeom>
          <a:noFill/>
          <a:ln w="19050" cap="flat" cmpd="sng">
            <a:noFill/>
            <a:prstDash val="solid"/>
            <a:round/>
            <a:headEnd type="none" w="sm" len="sm"/>
            <a:tailEnd type="none" w="sm" len="sm"/>
          </a:ln>
        </p:spPr>
        <p:txBody>
          <a:bodyPr spcFirstLastPara="1" wrap="square" lIns="91425" tIns="91425" rIns="91425" bIns="91425" anchor="t" anchorCtr="0">
            <a:spAutoFit/>
          </a:bodyPr>
          <a:lstStyle/>
          <a:p>
            <a:pPr marL="11113" marR="0" lvl="0" rtl="0">
              <a:lnSpc>
                <a:spcPct val="100000"/>
              </a:lnSpc>
              <a:spcBef>
                <a:spcPts val="0"/>
              </a:spcBef>
              <a:spcAft>
                <a:spcPts val="0"/>
              </a:spcAft>
              <a:buClr>
                <a:srgbClr val="000000"/>
              </a:buClr>
              <a:buSzPts val="1800"/>
            </a:pPr>
            <a:r>
              <a:rPr lang="en-US" sz="1800" b="0" u="none" strike="noStrike" cap="none" dirty="0">
                <a:solidFill>
                  <a:schemeClr val="bg1"/>
                </a:solidFill>
                <a:latin typeface="Arial"/>
                <a:ea typeface="Arial"/>
                <a:cs typeface="Arial"/>
                <a:sym typeface="Arial"/>
              </a:rPr>
              <a:t>Some businesses develop a report style Strategic Plan. For the laboratory, that is not as beneficial, as it takes time to develop, and it is rarely read</a:t>
            </a:r>
            <a:r>
              <a:rPr lang="en-US" sz="1800" dirty="0">
                <a:solidFill>
                  <a:schemeClr val="bg1"/>
                </a:solidFill>
              </a:rPr>
              <a:t> by  team members and other leaders.</a:t>
            </a:r>
            <a:endParaRPr lang="en-US" sz="1800" b="0" u="none" strike="noStrike" cap="none" dirty="0">
              <a:solidFill>
                <a:schemeClr val="bg1"/>
              </a:solidFill>
              <a:latin typeface="Arial"/>
              <a:ea typeface="Arial"/>
              <a:cs typeface="Arial"/>
              <a:sym typeface="Arial"/>
            </a:endParaRPr>
          </a:p>
          <a:p>
            <a:pPr marL="11113" marR="0" lvl="0" rtl="0">
              <a:lnSpc>
                <a:spcPct val="100000"/>
              </a:lnSpc>
              <a:spcBef>
                <a:spcPts val="0"/>
              </a:spcBef>
              <a:spcAft>
                <a:spcPts val="0"/>
              </a:spcAft>
              <a:buClr>
                <a:srgbClr val="000000"/>
              </a:buClr>
              <a:buSzPts val="1800"/>
            </a:pPr>
            <a:endParaRPr lang="en-US" sz="1800" b="0" u="none" strike="noStrike" cap="none" dirty="0">
              <a:solidFill>
                <a:schemeClr val="bg1"/>
              </a:solidFill>
              <a:latin typeface="Arial"/>
              <a:ea typeface="Arial"/>
              <a:cs typeface="Arial"/>
              <a:sym typeface="Arial"/>
            </a:endParaRPr>
          </a:p>
          <a:p>
            <a:pPr marL="11113" marR="0" lvl="0" rtl="0">
              <a:lnSpc>
                <a:spcPct val="100000"/>
              </a:lnSpc>
              <a:spcBef>
                <a:spcPts val="0"/>
              </a:spcBef>
              <a:spcAft>
                <a:spcPts val="0"/>
              </a:spcAft>
              <a:buClr>
                <a:srgbClr val="000000"/>
              </a:buClr>
              <a:buSzPts val="1800"/>
            </a:pPr>
            <a:r>
              <a:rPr lang="en-US" sz="1800" b="0" u="none" strike="noStrike" cap="none" dirty="0">
                <a:solidFill>
                  <a:schemeClr val="bg1"/>
                </a:solidFill>
                <a:latin typeface="Arial"/>
                <a:ea typeface="Arial"/>
                <a:cs typeface="Arial"/>
                <a:sym typeface="Arial"/>
              </a:rPr>
              <a:t>It is typically more useable, easier to read, and easier to interpret if developed in a table format or even a PowerPoint presentation to share with your team and senior executives. </a:t>
            </a:r>
          </a:p>
        </p:txBody>
      </p:sp>
      <p:sp>
        <p:nvSpPr>
          <p:cNvPr id="5" name="Oval 4">
            <a:extLst>
              <a:ext uri="{FF2B5EF4-FFF2-40B4-BE49-F238E27FC236}">
                <a16:creationId xmlns:a16="http://schemas.microsoft.com/office/drawing/2014/main" id="{9EF9223A-FE7D-B9AD-2FF3-D807C2EF2FE2}"/>
              </a:ext>
            </a:extLst>
          </p:cNvPr>
          <p:cNvSpPr/>
          <p:nvPr/>
        </p:nvSpPr>
        <p:spPr>
          <a:xfrm>
            <a:off x="8279702" y="4727347"/>
            <a:ext cx="2054269" cy="2054269"/>
          </a:xfrm>
          <a:prstGeom prst="ellipse">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Icon of a graph on a screen">
            <a:extLst>
              <a:ext uri="{FF2B5EF4-FFF2-40B4-BE49-F238E27FC236}">
                <a16:creationId xmlns:a16="http://schemas.microsoft.com/office/drawing/2014/main" id="{97F05726-C674-E356-21F8-8A3E52818C64}"/>
              </a:ext>
            </a:extLst>
          </p:cNvPr>
          <p:cNvPicPr>
            <a:picLocks noChangeAspect="1"/>
          </p:cNvPicPr>
          <p:nvPr/>
        </p:nvPicPr>
        <p:blipFill>
          <a:blip r:embed="rId3"/>
          <a:stretch>
            <a:fillRect/>
          </a:stretch>
        </p:blipFill>
        <p:spPr>
          <a:xfrm>
            <a:off x="8448627" y="5029643"/>
            <a:ext cx="1716417" cy="1449676"/>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g2559ba44038_1_20"/>
          <p:cNvSpPr txBox="1">
            <a:spLocks noGrp="1"/>
          </p:cNvSpPr>
          <p:nvPr>
            <p:ph type="title"/>
          </p:nvPr>
        </p:nvSpPr>
        <p:spPr>
          <a:noFill/>
          <a:ln>
            <a:noFill/>
          </a:ln>
        </p:spPr>
        <p:txBody>
          <a:bodyPr spcFirstLastPara="1" wrap="square" lIns="91425" tIns="45700" rIns="91425" bIns="45700" anchor="ctr" anchorCtr="0">
            <a:normAutofit fontScale="90000"/>
          </a:bodyPr>
          <a:lstStyle/>
          <a:p>
            <a:pPr lvl="0"/>
            <a:r>
              <a:rPr lang="en-US"/>
              <a:t>Tracking Progress and Evaluating Success</a:t>
            </a:r>
          </a:p>
        </p:txBody>
      </p:sp>
      <p:sp>
        <p:nvSpPr>
          <p:cNvPr id="269" name="Google Shape;269;g2559ba44038_1_20"/>
          <p:cNvSpPr txBox="1">
            <a:spLocks noGrp="1"/>
          </p:cNvSpPr>
          <p:nvPr>
            <p:ph type="body" idx="1"/>
          </p:nvPr>
        </p:nvSpPr>
        <p:spPr>
          <a:noFill/>
          <a:ln>
            <a:noFill/>
          </a:ln>
        </p:spPr>
        <p:txBody>
          <a:bodyPr spcFirstLastPara="1" wrap="square" lIns="91425" tIns="45700" rIns="91425" bIns="45700" anchor="ctr" anchorCtr="0">
            <a:normAutofit/>
          </a:bodyPr>
          <a:lstStyle/>
          <a:p>
            <a:pPr marL="106680" lvl="0" indent="0">
              <a:buNone/>
            </a:pPr>
            <a:r>
              <a:rPr lang="en-US" b="1" dirty="0">
                <a:solidFill>
                  <a:schemeClr val="accent1"/>
                </a:solidFill>
              </a:rPr>
              <a:t>Components needed to develop monitors:</a:t>
            </a:r>
          </a:p>
          <a:p>
            <a:pPr lvl="0"/>
            <a:r>
              <a:rPr lang="en-US" dirty="0"/>
              <a:t>Timeline</a:t>
            </a:r>
          </a:p>
          <a:p>
            <a:pPr lvl="0"/>
            <a:r>
              <a:rPr lang="en-US" dirty="0"/>
              <a:t>Responsibility/owner - one lead person </a:t>
            </a:r>
            <a:br>
              <a:rPr lang="en-US" dirty="0"/>
            </a:br>
            <a:r>
              <a:rPr lang="en-US" dirty="0"/>
              <a:t>(even if whole team is supporting)</a:t>
            </a:r>
          </a:p>
          <a:p>
            <a:pPr lvl="0"/>
            <a:r>
              <a:rPr lang="en-US" dirty="0"/>
              <a:t>Levels of achievement - goals are easier to monitor when levels of success are established (e.g. Minimum, Threshold, Optimum, etc.)</a:t>
            </a:r>
          </a:p>
          <a:p>
            <a:pPr lvl="0"/>
            <a:endParaRPr lang="en-US" dirty="0"/>
          </a:p>
        </p:txBody>
      </p:sp>
      <p:grpSp>
        <p:nvGrpSpPr>
          <p:cNvPr id="10" name="Group 9">
            <a:extLst>
              <a:ext uri="{FF2B5EF4-FFF2-40B4-BE49-F238E27FC236}">
                <a16:creationId xmlns:a16="http://schemas.microsoft.com/office/drawing/2014/main" id="{C15BE883-7B02-7942-0CAF-E51611260450}"/>
              </a:ext>
            </a:extLst>
          </p:cNvPr>
          <p:cNvGrpSpPr/>
          <p:nvPr/>
        </p:nvGrpSpPr>
        <p:grpSpPr>
          <a:xfrm>
            <a:off x="553719" y="5930153"/>
            <a:ext cx="2219959" cy="914400"/>
            <a:chOff x="8524241" y="0"/>
            <a:chExt cx="2219959" cy="914400"/>
          </a:xfrm>
        </p:grpSpPr>
        <p:sp>
          <p:nvSpPr>
            <p:cNvPr id="11" name="Rectangle 10">
              <a:extLst>
                <a:ext uri="{FF2B5EF4-FFF2-40B4-BE49-F238E27FC236}">
                  <a16:creationId xmlns:a16="http://schemas.microsoft.com/office/drawing/2014/main" id="{07726D2B-8BEE-6A23-FABB-A39C073290C6}"/>
                </a:ext>
              </a:extLst>
            </p:cNvPr>
            <p:cNvSpPr/>
            <p:nvPr/>
          </p:nvSpPr>
          <p:spPr>
            <a:xfrm>
              <a:off x="8524241" y="0"/>
              <a:ext cx="2219959" cy="914400"/>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3248F65-2ED4-326F-D749-DA7EB026D495}"/>
                </a:ext>
              </a:extLst>
            </p:cNvPr>
            <p:cNvSpPr txBox="1"/>
            <p:nvPr/>
          </p:nvSpPr>
          <p:spPr>
            <a:xfrm>
              <a:off x="9426587" y="110300"/>
              <a:ext cx="1235063" cy="692497"/>
            </a:xfrm>
            <a:prstGeom prst="rect">
              <a:avLst/>
            </a:prstGeom>
            <a:noFill/>
          </p:spPr>
          <p:txBody>
            <a:bodyPr wrap="square" rtlCol="0">
              <a:spAutoFit/>
            </a:bodyPr>
            <a:lstStyle/>
            <a:p>
              <a:r>
                <a:rPr lang="en-US" b="1" dirty="0">
                  <a:solidFill>
                    <a:schemeClr val="bg1"/>
                  </a:solidFill>
                  <a:hlinkClick r:id="rId3"/>
                </a:rPr>
                <a:t>RESOURCE AVAILABLE</a:t>
              </a:r>
              <a:br>
                <a:rPr lang="en-US" sz="1100" b="1" dirty="0">
                  <a:solidFill>
                    <a:schemeClr val="bg1"/>
                  </a:solidFill>
                  <a:hlinkClick r:id="rId3"/>
                </a:rPr>
              </a:br>
              <a:r>
                <a:rPr lang="en-US" sz="1100" b="1" dirty="0">
                  <a:solidFill>
                    <a:schemeClr val="bg1"/>
                  </a:solidFill>
                  <a:hlinkClick r:id="rId3"/>
                </a:rPr>
                <a:t>on website</a:t>
              </a:r>
              <a:endParaRPr lang="en-US" sz="1100" b="1" dirty="0">
                <a:solidFill>
                  <a:schemeClr val="bg1"/>
                </a:solidFill>
              </a:endParaRPr>
            </a:p>
          </p:txBody>
        </p:sp>
        <p:grpSp>
          <p:nvGrpSpPr>
            <p:cNvPr id="13" name="Group 12">
              <a:extLst>
                <a:ext uri="{FF2B5EF4-FFF2-40B4-BE49-F238E27FC236}">
                  <a16:creationId xmlns:a16="http://schemas.microsoft.com/office/drawing/2014/main" id="{5D22C20D-119D-9188-035A-BC609E0C8FAE}"/>
                </a:ext>
              </a:extLst>
            </p:cNvPr>
            <p:cNvGrpSpPr/>
            <p:nvPr/>
          </p:nvGrpSpPr>
          <p:grpSpPr>
            <a:xfrm>
              <a:off x="8678473" y="110300"/>
              <a:ext cx="692497" cy="692497"/>
              <a:chOff x="8678473" y="110300"/>
              <a:chExt cx="692497" cy="692497"/>
            </a:xfrm>
          </p:grpSpPr>
          <p:sp>
            <p:nvSpPr>
              <p:cNvPr id="14" name="Oval 13">
                <a:extLst>
                  <a:ext uri="{FF2B5EF4-FFF2-40B4-BE49-F238E27FC236}">
                    <a16:creationId xmlns:a16="http://schemas.microsoft.com/office/drawing/2014/main" id="{5966C3DD-FC42-1066-B55F-FB10863EADB9}"/>
                  </a:ext>
                </a:extLst>
              </p:cNvPr>
              <p:cNvSpPr/>
              <p:nvPr/>
            </p:nvSpPr>
            <p:spPr>
              <a:xfrm>
                <a:off x="8678473" y="110300"/>
                <a:ext cx="692497" cy="692497"/>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BF60995C-A6E8-EC4C-6AFB-43F0EAA3A6D5}"/>
                  </a:ext>
                </a:extLst>
              </p:cNvPr>
              <p:cNvGrpSpPr/>
              <p:nvPr/>
            </p:nvGrpSpPr>
            <p:grpSpPr>
              <a:xfrm>
                <a:off x="8859520" y="242390"/>
                <a:ext cx="316230" cy="449636"/>
                <a:chOff x="8859520" y="242389"/>
                <a:chExt cx="365760" cy="520061"/>
              </a:xfrm>
            </p:grpSpPr>
            <p:sp>
              <p:nvSpPr>
                <p:cNvPr id="16" name="Down Arrow 15">
                  <a:extLst>
                    <a:ext uri="{FF2B5EF4-FFF2-40B4-BE49-F238E27FC236}">
                      <a16:creationId xmlns:a16="http://schemas.microsoft.com/office/drawing/2014/main" id="{6853CF28-FEA9-0BB0-C74E-6E74882CA4D1}"/>
                    </a:ext>
                  </a:extLst>
                </p:cNvPr>
                <p:cNvSpPr/>
                <p:nvPr/>
              </p:nvSpPr>
              <p:spPr>
                <a:xfrm>
                  <a:off x="8859520" y="242389"/>
                  <a:ext cx="365760" cy="418011"/>
                </a:xfrm>
                <a:prstGeom prst="downArrow">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165B481-AC2B-B0E4-0C43-11D2550247F5}"/>
                    </a:ext>
                  </a:extLst>
                </p:cNvPr>
                <p:cNvSpPr/>
                <p:nvPr/>
              </p:nvSpPr>
              <p:spPr>
                <a:xfrm>
                  <a:off x="8859520" y="660400"/>
                  <a:ext cx="365760" cy="102050"/>
                </a:xfrm>
                <a:prstGeom prst="rect">
                  <a:avLst/>
                </a:prstGeom>
                <a:solidFill>
                  <a:srgbClr val="26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g22ec84b56ea_0_2"/>
          <p:cNvSpPr txBox="1">
            <a:spLocks noGrp="1"/>
          </p:cNvSpPr>
          <p:nvPr>
            <p:ph type="title"/>
          </p:nvPr>
        </p:nvSpPr>
        <p:spPr>
          <a:xfrm>
            <a:off x="226203" y="2737189"/>
            <a:ext cx="2874993" cy="1325563"/>
          </a:xfrm>
          <a:noFill/>
          <a:ln>
            <a:noFill/>
          </a:ln>
        </p:spPr>
        <p:txBody>
          <a:bodyPr spcFirstLastPara="1" wrap="square" lIns="91425" tIns="45700" rIns="91425" bIns="45700" anchor="ctr" anchorCtr="0">
            <a:noAutofit/>
          </a:bodyPr>
          <a:lstStyle/>
          <a:p>
            <a:pPr lvl="0"/>
            <a:r>
              <a:rPr lang="en-US" dirty="0"/>
              <a:t>Monitoring and Adjusting Focus</a:t>
            </a:r>
          </a:p>
        </p:txBody>
      </p:sp>
      <p:sp>
        <p:nvSpPr>
          <p:cNvPr id="277" name="Google Shape;277;g22ec84b56ea_0_2"/>
          <p:cNvSpPr txBox="1">
            <a:spLocks noGrp="1"/>
          </p:cNvSpPr>
          <p:nvPr>
            <p:ph type="body" idx="1"/>
          </p:nvPr>
        </p:nvSpPr>
        <p:spPr>
          <a:xfrm>
            <a:off x="4274288" y="653142"/>
            <a:ext cx="7097619" cy="5493658"/>
          </a:xfrm>
          <a:noFill/>
          <a:ln>
            <a:noFill/>
          </a:ln>
        </p:spPr>
        <p:txBody>
          <a:bodyPr spcFirstLastPara="1" wrap="square" lIns="91425" tIns="45700" rIns="91425" bIns="45700" anchor="ctr" anchorCtr="0">
            <a:normAutofit/>
          </a:bodyPr>
          <a:lstStyle/>
          <a:p>
            <a:pPr marL="106680" lvl="0" indent="0">
              <a:buNone/>
            </a:pPr>
            <a:r>
              <a:rPr lang="en-US" dirty="0"/>
              <a:t>Review all goals as a group, at least quarterly, and ask: </a:t>
            </a:r>
          </a:p>
          <a:p>
            <a:r>
              <a:rPr lang="en-US" dirty="0"/>
              <a:t>Are they still appropriate?</a:t>
            </a:r>
          </a:p>
          <a:p>
            <a:r>
              <a:rPr lang="en-US" dirty="0"/>
              <a:t>Do they support our vision?</a:t>
            </a:r>
          </a:p>
          <a:p>
            <a:r>
              <a:rPr lang="en-US" dirty="0"/>
              <a:t>What else? Are we missing anything?</a:t>
            </a:r>
          </a:p>
          <a:p>
            <a:r>
              <a:rPr lang="en-US" dirty="0"/>
              <a:t>Any adjustments needed?</a:t>
            </a:r>
          </a:p>
          <a:p>
            <a:r>
              <a:rPr lang="en-US" dirty="0"/>
              <a:t>Are we able to monitor success?</a:t>
            </a:r>
          </a:p>
          <a:p>
            <a:r>
              <a:rPr lang="en-US" dirty="0"/>
              <a:t>If not, how can we adjust our monitors?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14"/>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pPr lvl="0"/>
            <a:r>
              <a:rPr lang="en-US" dirty="0"/>
              <a:t>Resources: </a:t>
            </a:r>
            <a:r>
              <a:rPr lang="en-US" b="0" dirty="0"/>
              <a:t>Value of the Laboratory </a:t>
            </a:r>
          </a:p>
        </p:txBody>
      </p:sp>
      <p:sp>
        <p:nvSpPr>
          <p:cNvPr id="284" name="Google Shape;284;p14"/>
          <p:cNvSpPr txBox="1">
            <a:spLocks noGrp="1"/>
          </p:cNvSpPr>
          <p:nvPr>
            <p:ph type="body" idx="1"/>
          </p:nvPr>
        </p:nvSpPr>
        <p:spPr>
          <a:xfrm>
            <a:off x="838200" y="1825625"/>
            <a:ext cx="10740242" cy="3914775"/>
          </a:xfrm>
          <a:noFill/>
          <a:ln>
            <a:noFill/>
          </a:ln>
        </p:spPr>
        <p:txBody>
          <a:bodyPr spcFirstLastPara="1" wrap="square" lIns="91425" tIns="45700" rIns="91425" bIns="45700" anchor="t" anchorCtr="0">
            <a:noAutofit/>
          </a:bodyPr>
          <a:lstStyle/>
          <a:p>
            <a:pPr lvl="0"/>
            <a:r>
              <a:rPr lang="en-US" dirty="0">
                <a:hlinkClick r:id="rId3"/>
              </a:rPr>
              <a:t>www.clinicallab.com/the-hidden-value-in-the-clinical-lab-117</a:t>
            </a:r>
            <a:endParaRPr lang="en-US" dirty="0"/>
          </a:p>
          <a:p>
            <a:pPr lvl="0"/>
            <a:r>
              <a:rPr lang="en-US" dirty="0">
                <a:hlinkClick r:id="rId4"/>
              </a:rPr>
              <a:t>www.arup.utah.edu/media/labValue/ValueLaboratory_InvestOutsource.pdf</a:t>
            </a:r>
            <a:endParaRPr lang="en-US" dirty="0"/>
          </a:p>
          <a:p>
            <a:pPr lvl="0"/>
            <a:r>
              <a:rPr lang="en-US" dirty="0"/>
              <a:t>Is the value of hospital lab outreach underrated? (</a:t>
            </a:r>
            <a:r>
              <a:rPr lang="en-US" dirty="0">
                <a:hlinkClick r:id="rId5"/>
              </a:rPr>
              <a:t>https://www.captodayonline.com/value-hospital-lab-outreach-underrated/</a:t>
            </a:r>
            <a:r>
              <a:rPr lang="en-US" dirty="0"/>
              <a:t>)</a:t>
            </a:r>
          </a:p>
          <a:p>
            <a:pPr lvl="0"/>
            <a:r>
              <a:rPr lang="en-US" dirty="0"/>
              <a:t>How Outreach Programs Help Labs Achieve Financial Stability. (</a:t>
            </a:r>
            <a:r>
              <a:rPr lang="en-US" dirty="0">
                <a:hlinkClick r:id="rId6"/>
              </a:rPr>
              <a:t>https://www.clinicallab.com/how-outreach-programs-help-labs-achieve-financial-stability-217</a:t>
            </a:r>
            <a:r>
              <a:rPr lang="en-US" dirty="0"/>
              <a:t>)</a:t>
            </a:r>
          </a:p>
          <a:p>
            <a:pPr lvl="0"/>
            <a:r>
              <a:rPr lang="en-US" dirty="0"/>
              <a:t>Become the Outreach Laboratory of Choice. (</a:t>
            </a:r>
            <a:r>
              <a:rPr lang="en-US" dirty="0">
                <a:hlinkClick r:id="rId7"/>
              </a:rPr>
              <a:t>www.medlabmag.com/article/1801</a:t>
            </a:r>
            <a:r>
              <a:rPr lang="en-US" dirty="0"/>
              <a:t>)</a:t>
            </a:r>
          </a:p>
          <a:p>
            <a:pPr lvl="0"/>
            <a:r>
              <a:rPr lang="en-US" dirty="0"/>
              <a:t>Hospital Lab Outreach Still Effective Revenue Strategy (</a:t>
            </a:r>
            <a:r>
              <a:rPr lang="en-US" dirty="0">
                <a:hlinkClick r:id="rId8"/>
              </a:rPr>
              <a:t>www.darkintelligencegroup.com/the-dark-report/laboratory-management/hospital-lab-outreach-still-effective-revenue-strategy/</a:t>
            </a:r>
            <a:r>
              <a:rPr lang="en-US" dirty="0"/>
              <a:t>)</a:t>
            </a:r>
          </a:p>
          <a:p>
            <a:pPr lvl="0"/>
            <a:r>
              <a:rPr lang="en-US" dirty="0"/>
              <a:t>ASCP What’s My Next - Career Ambassadors: </a:t>
            </a:r>
            <a:r>
              <a:rPr lang="en-US" dirty="0">
                <a:hlinkClick r:id="rId9"/>
              </a:rPr>
              <a:t>www.whatsmynext.org</a:t>
            </a:r>
            <a:endParaRPr lang="en-US" dirty="0"/>
          </a:p>
          <a:p>
            <a:pPr lvl="0"/>
            <a:r>
              <a:rPr lang="en-US" dirty="0" err="1">
                <a:sym typeface="Roboto"/>
              </a:rPr>
              <a:t>Sikaris</a:t>
            </a:r>
            <a:r>
              <a:rPr lang="en-US" dirty="0">
                <a:sym typeface="Roboto"/>
              </a:rPr>
              <a:t> KA. Enhancing the Clinical Value of Medical Laboratory Testing. Clin </a:t>
            </a:r>
            <a:r>
              <a:rPr lang="en-US" dirty="0" err="1">
                <a:sym typeface="Roboto"/>
              </a:rPr>
              <a:t>Biochem</a:t>
            </a:r>
            <a:r>
              <a:rPr lang="en-US" dirty="0">
                <a:sym typeface="Roboto"/>
              </a:rPr>
              <a:t> Rev. 2017 Nov;38(3):107-114. PMID: 29332975; PMCID: PMC5759162. </a:t>
            </a:r>
            <a:r>
              <a:rPr lang="en-US" dirty="0">
                <a:sym typeface="Roboto"/>
                <a:hlinkClick r:id="rId10"/>
              </a:rPr>
              <a:t>pubmed.ncbi.nlm.nih.gov/29332975/</a:t>
            </a:r>
            <a:endParaRPr lang="en-US" dirty="0">
              <a:sym typeface="Roboto"/>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23"/>
          <p:cNvSpPr txBox="1">
            <a:spLocks noGrp="1"/>
          </p:cNvSpPr>
          <p:nvPr>
            <p:ph type="title"/>
          </p:nvPr>
        </p:nvSpPr>
        <p:spPr>
          <a:xfrm>
            <a:off x="838200" y="123873"/>
            <a:ext cx="10515600" cy="1325563"/>
          </a:xfrm>
          <a:noFill/>
          <a:ln>
            <a:noFill/>
          </a:ln>
        </p:spPr>
        <p:txBody>
          <a:bodyPr spcFirstLastPara="1" wrap="square" lIns="91425" tIns="45700" rIns="91425" bIns="45700" anchor="ctr" anchorCtr="0">
            <a:normAutofit/>
          </a:bodyPr>
          <a:lstStyle/>
          <a:p>
            <a:pPr lvl="0"/>
            <a:r>
              <a:rPr lang="en-US" dirty="0"/>
              <a:t>Resources: </a:t>
            </a:r>
            <a:r>
              <a:rPr lang="en-US" b="0" dirty="0"/>
              <a:t>Strategic Plan </a:t>
            </a:r>
          </a:p>
        </p:txBody>
      </p:sp>
      <p:sp>
        <p:nvSpPr>
          <p:cNvPr id="291" name="Google Shape;291;p23"/>
          <p:cNvSpPr txBox="1">
            <a:spLocks noGrp="1"/>
          </p:cNvSpPr>
          <p:nvPr>
            <p:ph type="body" idx="1"/>
          </p:nvPr>
        </p:nvSpPr>
        <p:spPr>
          <a:xfrm>
            <a:off x="838200" y="1825625"/>
            <a:ext cx="10515600" cy="3914538"/>
          </a:xfrm>
          <a:noFill/>
          <a:ln>
            <a:noFill/>
          </a:ln>
        </p:spPr>
        <p:txBody>
          <a:bodyPr spcFirstLastPara="1" wrap="square" lIns="91425" tIns="45700" rIns="91425" bIns="45700" anchor="t" anchorCtr="0">
            <a:normAutofit/>
          </a:bodyPr>
          <a:lstStyle/>
          <a:p>
            <a:pPr lvl="0"/>
            <a:r>
              <a:rPr lang="en-US" dirty="0">
                <a:hlinkClick r:id="rId3"/>
              </a:rPr>
              <a:t>health.ucdavis.edu/pathology/about_us/strategic_plan/index.html</a:t>
            </a:r>
            <a:endParaRPr lang="en-US" dirty="0"/>
          </a:p>
          <a:p>
            <a:pPr lvl="0"/>
            <a:r>
              <a:rPr lang="en-US" dirty="0">
                <a:hlinkClick r:id="rId4"/>
              </a:rPr>
              <a:t>www.bumc.bu.edu/busm-pathology/other/department-of-pathology-and-laboratory-medicine-strategic-plan-2009/</a:t>
            </a:r>
            <a:endParaRPr lang="en-US" dirty="0"/>
          </a:p>
          <a:p>
            <a:pPr lvl="0"/>
            <a:r>
              <a:rPr lang="en-US" dirty="0">
                <a:hlinkClick r:id="rId5"/>
              </a:rPr>
              <a:t>www.schulich.uwo.ca/pathol//about_us/overview/strategic_plan.html</a:t>
            </a:r>
            <a:endParaRPr lang="en-US" dirty="0"/>
          </a:p>
          <a:p>
            <a:pPr lvl="0"/>
            <a:r>
              <a:rPr lang="en-US" dirty="0">
                <a:hlinkClick r:id="rId6"/>
              </a:rPr>
              <a:t>www.pathologyoutlines.com/topic/managementlabplanning.html</a:t>
            </a:r>
            <a:endParaRPr lang="en-US" dirty="0"/>
          </a:p>
          <a:p>
            <a:pPr lvl="0"/>
            <a:r>
              <a:rPr lang="en-US" dirty="0">
                <a:hlinkClick r:id="rId7"/>
              </a:rPr>
              <a:t>Achieving Success in Clinical Laboratory Through Strategic Planning</a:t>
            </a:r>
            <a:endParaRPr lang="en-US" dirty="0"/>
          </a:p>
          <a:p>
            <a:pPr lvl="0"/>
            <a:endParaRPr lang="en-US" dirty="0"/>
          </a:p>
          <a:p>
            <a:pPr lvl="0"/>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2"/>
          <p:cNvSpPr txBox="1">
            <a:spLocks noGrp="1"/>
          </p:cNvSpPr>
          <p:nvPr>
            <p:ph type="ctrTitle"/>
          </p:nvPr>
        </p:nvSpPr>
        <p:spPr>
          <a:xfrm>
            <a:off x="775386" y="1950718"/>
            <a:ext cx="9244800" cy="33324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lt1"/>
              </a:buClr>
              <a:buSzPts val="6000"/>
              <a:buFont typeface="Arial"/>
              <a:buNone/>
            </a:pPr>
            <a:r>
              <a:rPr lang="en-US"/>
              <a:t>Introduction </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Key Learning Objectives for Toolbox</a:t>
            </a:r>
          </a:p>
        </p:txBody>
      </p:sp>
      <p:sp>
        <p:nvSpPr>
          <p:cNvPr id="3" name="Text Placeholder 2"/>
          <p:cNvSpPr>
            <a:spLocks noGrp="1"/>
          </p:cNvSpPr>
          <p:nvPr>
            <p:ph type="body" idx="1"/>
          </p:nvPr>
        </p:nvSpPr>
        <p:spPr/>
        <p:txBody>
          <a:bodyPr>
            <a:normAutofit fontScale="85000" lnSpcReduction="10000"/>
          </a:bodyPr>
          <a:lstStyle/>
          <a:p>
            <a:pPr marL="685800" lvl="0" indent="-457200" algn="l">
              <a:buFont typeface="+mj-lt"/>
              <a:buAutoNum type="arabicPeriod"/>
            </a:pPr>
            <a:r>
              <a:rPr lang="en-US" dirty="0"/>
              <a:t>Articulate strategies to demonstrate the comprehensive value of your laboratory</a:t>
            </a:r>
          </a:p>
          <a:p>
            <a:pPr marL="685800" lvl="0" indent="-457200" algn="l">
              <a:buFont typeface="+mj-lt"/>
              <a:buAutoNum type="arabicPeriod"/>
            </a:pPr>
            <a:r>
              <a:rPr lang="en-US" dirty="0"/>
              <a:t>Define your laboratory’s goals and visions in alignment with the organizational goals</a:t>
            </a:r>
          </a:p>
          <a:p>
            <a:pPr marL="685800" lvl="0" indent="-457200" algn="l">
              <a:buFont typeface="+mj-lt"/>
              <a:buAutoNum type="arabicPeriod"/>
            </a:pPr>
            <a:r>
              <a:rPr lang="en-US" dirty="0"/>
              <a:t>Map the pathway to advocate for your laboratory and staff’s needs </a:t>
            </a:r>
          </a:p>
          <a:p>
            <a:pPr marL="685800" lvl="0" indent="-457200" algn="l">
              <a:buFont typeface="+mj-lt"/>
              <a:buAutoNum type="arabicPeriod"/>
            </a:pPr>
            <a:r>
              <a:rPr lang="en-US" dirty="0"/>
              <a:t>Apply relevant tools and templates from the ASCP Negotiation and Advocacy Toolbox to implement advocacy efforts on behalf of your laboratory and staff </a:t>
            </a:r>
          </a:p>
          <a:p>
            <a:endParaRPr lang="en-US" dirty="0"/>
          </a:p>
        </p:txBody>
      </p:sp>
    </p:spTree>
    <p:extLst>
      <p:ext uri="{BB962C8B-B14F-4D97-AF65-F5344CB8AC3E}">
        <p14:creationId xmlns:p14="http://schemas.microsoft.com/office/powerpoint/2010/main" val="2695532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3"/>
          <p:cNvSpPr txBox="1">
            <a:spLocks noGrp="1"/>
          </p:cNvSpPr>
          <p:nvPr>
            <p:ph type="title"/>
          </p:nvPr>
        </p:nvSpPr>
        <p:spPr>
          <a:xfrm>
            <a:off x="838200" y="1605280"/>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2800"/>
              <a:buFont typeface="Arial"/>
              <a:buNone/>
            </a:pPr>
            <a:r>
              <a:rPr lang="en-US" dirty="0"/>
              <a:t>Working Backwards</a:t>
            </a:r>
            <a:endParaRPr dirty="0"/>
          </a:p>
        </p:txBody>
      </p:sp>
      <p:sp>
        <p:nvSpPr>
          <p:cNvPr id="111" name="Google Shape;111;p3"/>
          <p:cNvSpPr txBox="1">
            <a:spLocks noGrp="1"/>
          </p:cNvSpPr>
          <p:nvPr>
            <p:ph type="body" idx="1"/>
          </p:nvPr>
        </p:nvSpPr>
        <p:spPr>
          <a:xfrm>
            <a:off x="838200" y="3428999"/>
            <a:ext cx="10515600" cy="2311163"/>
          </a:xfrm>
          <a:prstGeom prst="rect">
            <a:avLst/>
          </a:prstGeom>
          <a:noFill/>
          <a:ln>
            <a:noFill/>
          </a:ln>
        </p:spPr>
        <p:txBody>
          <a:bodyPr spcFirstLastPara="1" wrap="square" lIns="91425" tIns="45700" rIns="91425" bIns="45700" anchor="t" anchorCtr="0">
            <a:normAutofit fontScale="92500"/>
          </a:bodyPr>
          <a:lstStyle/>
          <a:p>
            <a:pPr marL="0" lvl="0" indent="0" algn="ctr" rtl="0">
              <a:lnSpc>
                <a:spcPct val="110000"/>
              </a:lnSpc>
              <a:spcBef>
                <a:spcPts val="0"/>
              </a:spcBef>
              <a:spcAft>
                <a:spcPts val="0"/>
              </a:spcAft>
              <a:buSzPct val="80000"/>
              <a:buNone/>
            </a:pPr>
            <a:r>
              <a:rPr lang="en-US"/>
              <a:t>To advocate for your laboratory and staffing needs, demonstration of the laboratory’s value to the overall healthcare system and patient care is critical.</a:t>
            </a:r>
            <a:endParaRPr/>
          </a:p>
          <a:p>
            <a:pPr marL="0" lvl="0" indent="0" algn="ctr" rtl="0">
              <a:lnSpc>
                <a:spcPct val="110000"/>
              </a:lnSpc>
              <a:spcBef>
                <a:spcPts val="1200"/>
              </a:spcBef>
              <a:spcAft>
                <a:spcPts val="0"/>
              </a:spcAft>
              <a:buSzPct val="80000"/>
              <a:buNone/>
            </a:pPr>
            <a:r>
              <a:rPr lang="en-US"/>
              <a:t>Developing a structured laboratory strategic plan can help outline and operationalize the core pillars needed to demonstrate value of the laboratory. </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4"/>
          <p:cNvSpPr txBox="1">
            <a:spLocks noGrp="1"/>
          </p:cNvSpPr>
          <p:nvPr>
            <p:ph type="title"/>
          </p:nvPr>
        </p:nvSpPr>
        <p:spPr>
          <a:xfrm>
            <a:off x="757667" y="1152421"/>
            <a:ext cx="4923765"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Arial"/>
              <a:buNone/>
            </a:pPr>
            <a:r>
              <a:rPr lang="en-US" dirty="0"/>
              <a:t>What is Value?</a:t>
            </a:r>
            <a:endParaRPr dirty="0"/>
          </a:p>
        </p:txBody>
      </p:sp>
      <p:sp>
        <p:nvSpPr>
          <p:cNvPr id="117" name="Google Shape;117;p4"/>
          <p:cNvSpPr txBox="1">
            <a:spLocks noGrp="1"/>
          </p:cNvSpPr>
          <p:nvPr>
            <p:ph type="body" idx="1"/>
          </p:nvPr>
        </p:nvSpPr>
        <p:spPr>
          <a:xfrm>
            <a:off x="757667" y="2550275"/>
            <a:ext cx="5338333" cy="3427831"/>
          </a:xfrm>
          <a:prstGeom prst="rect">
            <a:avLst/>
          </a:prstGeom>
          <a:noFill/>
          <a:ln>
            <a:noFill/>
          </a:ln>
        </p:spPr>
        <p:txBody>
          <a:bodyPr spcFirstLastPara="1" wrap="square" lIns="91425" tIns="45700" rIns="91425" bIns="45700" anchor="t" anchorCtr="0">
            <a:normAutofit fontScale="62500" lnSpcReduction="20000"/>
          </a:bodyPr>
          <a:lstStyle/>
          <a:p>
            <a:pPr marL="228600" lvl="0" indent="-228600" algn="l" rtl="0">
              <a:lnSpc>
                <a:spcPct val="110000"/>
              </a:lnSpc>
              <a:spcBef>
                <a:spcPts val="0"/>
              </a:spcBef>
              <a:spcAft>
                <a:spcPts val="0"/>
              </a:spcAft>
              <a:buSzPct val="80000"/>
              <a:buChar char="•"/>
            </a:pPr>
            <a:r>
              <a:rPr lang="en-US"/>
              <a:t>How do you determine the value of your clinical lab?</a:t>
            </a:r>
            <a:endParaRPr/>
          </a:p>
          <a:p>
            <a:pPr marL="228600" lvl="0" indent="-228600" algn="l" rtl="0">
              <a:lnSpc>
                <a:spcPct val="110000"/>
              </a:lnSpc>
              <a:spcBef>
                <a:spcPts val="1200"/>
              </a:spcBef>
              <a:spcAft>
                <a:spcPts val="0"/>
              </a:spcAft>
              <a:buClr>
                <a:srgbClr val="4696D2"/>
              </a:buClr>
              <a:buSzPct val="80000"/>
              <a:buChar char="•"/>
            </a:pPr>
            <a:r>
              <a:rPr lang="en-US" dirty="0"/>
              <a:t>Define your lab goals and values</a:t>
            </a:r>
            <a:endParaRPr dirty="0"/>
          </a:p>
          <a:p>
            <a:pPr marL="228600" lvl="0" indent="-228600" algn="l" rtl="0">
              <a:lnSpc>
                <a:spcPct val="110000"/>
              </a:lnSpc>
              <a:spcBef>
                <a:spcPts val="1200"/>
              </a:spcBef>
              <a:spcAft>
                <a:spcPts val="0"/>
              </a:spcAft>
              <a:buClr>
                <a:srgbClr val="4696D2"/>
              </a:buClr>
              <a:buSzPct val="80000"/>
              <a:buChar char="•"/>
            </a:pPr>
            <a:r>
              <a:rPr lang="en-US" dirty="0"/>
              <a:t>Define the value of your lab to:</a:t>
            </a:r>
            <a:endParaRPr dirty="0"/>
          </a:p>
          <a:p>
            <a:pPr marL="685800" lvl="1" indent="-228600" algn="l" rtl="0">
              <a:lnSpc>
                <a:spcPct val="110000"/>
              </a:lnSpc>
              <a:spcBef>
                <a:spcPts val="1200"/>
              </a:spcBef>
              <a:spcAft>
                <a:spcPts val="0"/>
              </a:spcAft>
              <a:buSzPct val="80000"/>
              <a:buChar char="•"/>
            </a:pPr>
            <a:r>
              <a:rPr lang="en-US" dirty="0"/>
              <a:t>the health-</a:t>
            </a:r>
            <a:r>
              <a:rPr lang="en-US"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system</a:t>
            </a:r>
            <a:endParaRPr dirty="0"/>
          </a:p>
          <a:p>
            <a:pPr marL="685800" lvl="1" indent="-228600" algn="l" rtl="0">
              <a:lnSpc>
                <a:spcPct val="110000"/>
              </a:lnSpc>
              <a:spcBef>
                <a:spcPts val="1200"/>
              </a:spcBef>
              <a:spcAft>
                <a:spcPts val="0"/>
              </a:spcAft>
              <a:buSzPct val="80000"/>
              <a:buChar char="•"/>
            </a:pPr>
            <a:r>
              <a:rPr lang="en-US" dirty="0"/>
              <a:t>operations</a:t>
            </a:r>
            <a:endParaRPr dirty="0"/>
          </a:p>
          <a:p>
            <a:pPr marL="685800" lvl="1" indent="-228600" algn="l" rtl="0">
              <a:lnSpc>
                <a:spcPct val="110000"/>
              </a:lnSpc>
              <a:spcBef>
                <a:spcPts val="1200"/>
              </a:spcBef>
              <a:spcAft>
                <a:spcPts val="0"/>
              </a:spcAft>
              <a:buSzPct val="80000"/>
              <a:buChar char="•"/>
            </a:pPr>
            <a:r>
              <a:rPr lang="en-US" dirty="0"/>
              <a:t>the patient</a:t>
            </a:r>
            <a:endParaRPr dirty="0"/>
          </a:p>
          <a:p>
            <a:pPr marL="685800" lvl="1" indent="-228600" algn="l" rtl="0">
              <a:lnSpc>
                <a:spcPct val="110000"/>
              </a:lnSpc>
              <a:spcBef>
                <a:spcPts val="1200"/>
              </a:spcBef>
              <a:spcAft>
                <a:spcPts val="0"/>
              </a:spcAft>
              <a:buSzPct val="80000"/>
              <a:buChar char="•"/>
            </a:pPr>
            <a:r>
              <a:rPr lang="en-US" dirty="0"/>
              <a:t>the community</a:t>
            </a:r>
            <a:endParaRPr dirty="0"/>
          </a:p>
          <a:p>
            <a:pPr marL="685800" lvl="1" indent="-228600" algn="l" rtl="0">
              <a:lnSpc>
                <a:spcPct val="110000"/>
              </a:lnSpc>
              <a:spcBef>
                <a:spcPts val="1200"/>
              </a:spcBef>
              <a:spcAft>
                <a:spcPts val="0"/>
              </a:spcAft>
              <a:buSzPct val="80000"/>
              <a:buChar char="•"/>
            </a:pPr>
            <a:r>
              <a:rPr lang="en-US" dirty="0"/>
              <a:t>interdisciplinary departments or population health</a:t>
            </a:r>
            <a:endParaRPr dirty="0"/>
          </a:p>
          <a:p>
            <a:pPr marL="685800" lvl="1" indent="-228600" algn="l" rtl="0">
              <a:lnSpc>
                <a:spcPct val="110000"/>
              </a:lnSpc>
              <a:spcBef>
                <a:spcPts val="1200"/>
              </a:spcBef>
              <a:spcAft>
                <a:spcPts val="0"/>
              </a:spcAft>
              <a:buSzPct val="80000"/>
              <a:buChar char="•"/>
            </a:pPr>
            <a:r>
              <a:rPr lang="en-US" dirty="0"/>
              <a:t>maintaining quality</a:t>
            </a:r>
            <a:endParaRPr dirty="0"/>
          </a:p>
          <a:p>
            <a:pPr marL="228600" lvl="0" indent="-228600" algn="l" rtl="0">
              <a:lnSpc>
                <a:spcPct val="110000"/>
              </a:lnSpc>
              <a:spcBef>
                <a:spcPts val="1200"/>
              </a:spcBef>
              <a:spcAft>
                <a:spcPts val="0"/>
              </a:spcAft>
              <a:buSzPct val="80000"/>
              <a:buChar char="•"/>
            </a:pPr>
            <a:r>
              <a:rPr lang="en-US" dirty="0"/>
              <a:t>Where do you start? </a:t>
            </a:r>
            <a:endParaRPr dirty="0"/>
          </a:p>
        </p:txBody>
      </p:sp>
      <p:pic>
        <p:nvPicPr>
          <p:cNvPr id="118" name="Google Shape;118;p4" descr="Value = (Quality + Service) / $ Cost"/>
          <p:cNvPicPr preferRelativeResize="0"/>
          <p:nvPr/>
        </p:nvPicPr>
        <p:blipFill rotWithShape="1">
          <a:blip r:embed="rId3">
            <a:alphaModFix/>
          </a:blip>
          <a:srcRect l="-3479" t="-23433" r="-8887" b="-23431"/>
          <a:stretch/>
        </p:blipFill>
        <p:spPr>
          <a:xfrm>
            <a:off x="6900075" y="1643723"/>
            <a:ext cx="4923764" cy="3660494"/>
          </a:xfrm>
          <a:prstGeom prst="rect">
            <a:avLst/>
          </a:prstGeom>
          <a:solidFill>
            <a:srgbClr val="EDEDED"/>
          </a:solidFill>
          <a:ln w="63500" cap="flat" cmpd="sng">
            <a:solidFill>
              <a:schemeClr val="lt1"/>
            </a:solidFill>
            <a:prstDash val="solid"/>
            <a:round/>
            <a:headEnd type="none" w="sm" len="sm"/>
            <a:tailEnd type="none" w="sm" len="sm"/>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5"/>
          <p:cNvSpPr txBox="1">
            <a:spLocks noGrp="1"/>
          </p:cNvSpPr>
          <p:nvPr>
            <p:ph type="ctrTitle"/>
          </p:nvPr>
        </p:nvSpPr>
        <p:spPr>
          <a:xfrm>
            <a:off x="1524000" y="2235200"/>
            <a:ext cx="9144000" cy="23876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6000"/>
              <a:buFont typeface="Arial"/>
              <a:buNone/>
            </a:pPr>
            <a:r>
              <a:rPr lang="en-US" dirty="0"/>
              <a:t>Define Your Laboratory </a:t>
            </a:r>
            <a:br>
              <a:rPr lang="en-US" dirty="0"/>
            </a:br>
            <a:r>
              <a:rPr lang="en-US" dirty="0"/>
              <a:t>Goal and Value</a:t>
            </a: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6"/>
          <p:cNvSpPr txBox="1">
            <a:spLocks noGrp="1"/>
          </p:cNvSpPr>
          <p:nvPr>
            <p:ph type="title"/>
          </p:nvPr>
        </p:nvSpPr>
        <p:spPr>
          <a:xfrm>
            <a:off x="839788" y="123873"/>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2800"/>
              <a:buFont typeface="Arial"/>
              <a:buNone/>
            </a:pPr>
            <a:r>
              <a:rPr lang="en-US" dirty="0"/>
              <a:t>Define Your Laboratory Main Goal and Value</a:t>
            </a:r>
            <a:endParaRPr dirty="0"/>
          </a:p>
        </p:txBody>
      </p:sp>
      <p:sp>
        <p:nvSpPr>
          <p:cNvPr id="129" name="Google Shape;129;p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ctr" anchorCtr="0">
            <a:normAutofit/>
          </a:bodyPr>
          <a:lstStyle/>
          <a:p>
            <a:pPr marL="0" lvl="0" indent="0" algn="l" rtl="0">
              <a:lnSpc>
                <a:spcPct val="110000"/>
              </a:lnSpc>
              <a:spcBef>
                <a:spcPts val="0"/>
              </a:spcBef>
              <a:spcAft>
                <a:spcPts val="0"/>
              </a:spcAft>
              <a:buSzPts val="1920"/>
              <a:buNone/>
            </a:pPr>
            <a:r>
              <a:rPr lang="en-US"/>
              <a:t>Your Goal	</a:t>
            </a:r>
            <a:endParaRPr/>
          </a:p>
        </p:txBody>
      </p:sp>
      <p:sp>
        <p:nvSpPr>
          <p:cNvPr id="130" name="Google Shape;130;p6"/>
          <p:cNvSpPr txBox="1">
            <a:spLocks noGrp="1"/>
          </p:cNvSpPr>
          <p:nvPr>
            <p:ph type="body" idx="2"/>
          </p:nvPr>
        </p:nvSpPr>
        <p:spPr>
          <a:xfrm>
            <a:off x="839788" y="2505075"/>
            <a:ext cx="5157787" cy="3261741"/>
          </a:xfrm>
          <a:prstGeom prst="rect">
            <a:avLst/>
          </a:prstGeom>
          <a:noFill/>
          <a:ln>
            <a:noFill/>
          </a:ln>
        </p:spPr>
        <p:txBody>
          <a:bodyPr spcFirstLastPara="1" wrap="square" lIns="91425" tIns="45700" rIns="91425" bIns="45700" anchor="t" anchorCtr="0">
            <a:normAutofit/>
          </a:bodyPr>
          <a:lstStyle/>
          <a:p>
            <a:pPr marL="228600" lvl="0" indent="-106679" algn="l" rtl="0">
              <a:lnSpc>
                <a:spcPct val="110000"/>
              </a:lnSpc>
              <a:spcBef>
                <a:spcPts val="0"/>
              </a:spcBef>
              <a:spcAft>
                <a:spcPts val="0"/>
              </a:spcAft>
              <a:buSzPts val="1920"/>
              <a:buNone/>
            </a:pPr>
            <a:r>
              <a:rPr lang="en-US" dirty="0"/>
              <a:t>[Your goal should relate back to your healthcare system’s goals to demonstrate how the laboratory contributes to achieving the overall goal of the hospital.]</a:t>
            </a:r>
            <a:endParaRPr dirty="0"/>
          </a:p>
        </p:txBody>
      </p:sp>
      <p:sp>
        <p:nvSpPr>
          <p:cNvPr id="131" name="Google Shape;131;p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ctr" anchorCtr="0">
            <a:normAutofit/>
          </a:bodyPr>
          <a:lstStyle/>
          <a:p>
            <a:pPr marL="0" lvl="0" indent="0" algn="l" rtl="0">
              <a:lnSpc>
                <a:spcPct val="110000"/>
              </a:lnSpc>
              <a:spcBef>
                <a:spcPts val="0"/>
              </a:spcBef>
              <a:spcAft>
                <a:spcPts val="0"/>
              </a:spcAft>
              <a:buSzPts val="1920"/>
              <a:buNone/>
            </a:pPr>
            <a:r>
              <a:rPr lang="en-US"/>
              <a:t>Your Value</a:t>
            </a:r>
            <a:endParaRPr/>
          </a:p>
        </p:txBody>
      </p:sp>
      <p:sp>
        <p:nvSpPr>
          <p:cNvPr id="132" name="Google Shape;132;p6"/>
          <p:cNvSpPr txBox="1">
            <a:spLocks noGrp="1"/>
          </p:cNvSpPr>
          <p:nvPr>
            <p:ph type="body" idx="4"/>
          </p:nvPr>
        </p:nvSpPr>
        <p:spPr>
          <a:xfrm>
            <a:off x="6172200" y="2505075"/>
            <a:ext cx="5183188" cy="3261741"/>
          </a:xfrm>
          <a:prstGeom prst="rect">
            <a:avLst/>
          </a:prstGeom>
          <a:noFill/>
          <a:ln>
            <a:noFill/>
          </a:ln>
        </p:spPr>
        <p:txBody>
          <a:bodyPr spcFirstLastPara="1" wrap="square" lIns="91425" tIns="45700" rIns="91425" bIns="45700" anchor="t" anchorCtr="0">
            <a:normAutofit/>
          </a:bodyPr>
          <a:lstStyle/>
          <a:p>
            <a:pPr marL="228600" lvl="0" indent="-106679" algn="l" rtl="0">
              <a:lnSpc>
                <a:spcPct val="110000"/>
              </a:lnSpc>
              <a:spcBef>
                <a:spcPts val="0"/>
              </a:spcBef>
              <a:spcAft>
                <a:spcPts val="0"/>
              </a:spcAft>
              <a:buSzPts val="1920"/>
              <a:buNone/>
            </a:pPr>
            <a:r>
              <a:rPr lang="en-US"/>
              <a:t>[Your value should relate back to your healthcare system’s mission to demonstrate how the laboratory contributes to achieving the overall mission of the hospital.]</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7"/>
          <p:cNvSpPr txBox="1">
            <a:spLocks noGrp="1"/>
          </p:cNvSpPr>
          <p:nvPr>
            <p:ph type="title"/>
          </p:nvPr>
        </p:nvSpPr>
        <p:spPr>
          <a:xfrm>
            <a:off x="839788" y="123873"/>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2800"/>
              <a:buFont typeface="Arial"/>
              <a:buNone/>
            </a:pPr>
            <a:r>
              <a:rPr lang="en-US" dirty="0"/>
              <a:t>Define Your Laboratory Goal and Value </a:t>
            </a:r>
            <a:r>
              <a:rPr lang="en-US" b="0" dirty="0"/>
              <a:t>Examples</a:t>
            </a:r>
            <a:endParaRPr b="0" dirty="0"/>
          </a:p>
        </p:txBody>
      </p:sp>
      <p:sp>
        <p:nvSpPr>
          <p:cNvPr id="138" name="Google Shape;138;p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ctr" anchorCtr="0">
            <a:normAutofit/>
          </a:bodyPr>
          <a:lstStyle/>
          <a:p>
            <a:pPr marL="0" lvl="0" indent="0" algn="l" rtl="0">
              <a:lnSpc>
                <a:spcPct val="110000"/>
              </a:lnSpc>
              <a:spcBef>
                <a:spcPts val="0"/>
              </a:spcBef>
              <a:spcAft>
                <a:spcPts val="0"/>
              </a:spcAft>
              <a:buSzPts val="1920"/>
              <a:buNone/>
            </a:pPr>
            <a:r>
              <a:rPr lang="en-US" dirty="0"/>
              <a:t>Our Goal (example)</a:t>
            </a:r>
            <a:endParaRPr dirty="0"/>
          </a:p>
        </p:txBody>
      </p:sp>
      <p:sp>
        <p:nvSpPr>
          <p:cNvPr id="139" name="Google Shape;139;p7"/>
          <p:cNvSpPr txBox="1">
            <a:spLocks noGrp="1"/>
          </p:cNvSpPr>
          <p:nvPr>
            <p:ph type="body" idx="2"/>
          </p:nvPr>
        </p:nvSpPr>
        <p:spPr>
          <a:xfrm>
            <a:off x="839788" y="2505075"/>
            <a:ext cx="4080555" cy="3261741"/>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0"/>
              </a:spcBef>
              <a:spcAft>
                <a:spcPts val="0"/>
              </a:spcAft>
              <a:buSzPts val="1920"/>
              <a:buNone/>
            </a:pPr>
            <a:r>
              <a:rPr lang="en-US" dirty="0"/>
              <a:t>Provide innovative, precise, accurate, high-quality, timely and most-effective clinical laboratory services.</a:t>
            </a:r>
            <a:endParaRPr dirty="0"/>
          </a:p>
        </p:txBody>
      </p:sp>
      <p:sp>
        <p:nvSpPr>
          <p:cNvPr id="140" name="Google Shape;140;p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ctr" anchorCtr="0">
            <a:normAutofit/>
          </a:bodyPr>
          <a:lstStyle/>
          <a:p>
            <a:pPr marL="0" lvl="0" indent="0" algn="l" rtl="0">
              <a:lnSpc>
                <a:spcPct val="110000"/>
              </a:lnSpc>
              <a:spcBef>
                <a:spcPts val="0"/>
              </a:spcBef>
              <a:spcAft>
                <a:spcPts val="0"/>
              </a:spcAft>
              <a:buSzPts val="1920"/>
              <a:buNone/>
            </a:pPr>
            <a:r>
              <a:rPr lang="en-US" dirty="0"/>
              <a:t>Our Value (example)</a:t>
            </a:r>
            <a:endParaRPr dirty="0"/>
          </a:p>
        </p:txBody>
      </p:sp>
      <p:sp>
        <p:nvSpPr>
          <p:cNvPr id="141" name="Google Shape;141;p7"/>
          <p:cNvSpPr txBox="1">
            <a:spLocks noGrp="1"/>
          </p:cNvSpPr>
          <p:nvPr>
            <p:ph type="body" idx="4"/>
          </p:nvPr>
        </p:nvSpPr>
        <p:spPr>
          <a:xfrm>
            <a:off x="6172200" y="2505075"/>
            <a:ext cx="4691743" cy="3261741"/>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0"/>
              </a:spcBef>
              <a:spcAft>
                <a:spcPts val="0"/>
              </a:spcAft>
              <a:buSzPts val="1920"/>
              <a:buNone/>
            </a:pPr>
            <a:r>
              <a:rPr lang="en-US" dirty="0"/>
              <a:t>Add services and/or partner with teams to drive additional hospital and patient value through outreach expansion and clinical test menu.</a:t>
            </a: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theme/theme1.xml><?xml version="1.0" encoding="utf-8"?>
<a:theme xmlns:a="http://schemas.openxmlformats.org/drawingml/2006/main" name="23-210340-MT_Executive_Board Meeting_Volunteer Program [54]  -  Read-Only">
  <a:themeElements>
    <a:clrScheme name="Workforce">
      <a:dk1>
        <a:srgbClr val="000000"/>
      </a:dk1>
      <a:lt1>
        <a:srgbClr val="FFFFFF"/>
      </a:lt1>
      <a:dk2>
        <a:srgbClr val="44546A"/>
      </a:dk2>
      <a:lt2>
        <a:srgbClr val="E7E6E6"/>
      </a:lt2>
      <a:accent1>
        <a:srgbClr val="4696D2"/>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1857</TotalTime>
  <Words>1772</Words>
  <Application>Microsoft Office PowerPoint</Application>
  <PresentationFormat>Widescreen</PresentationFormat>
  <Paragraphs>214</Paragraphs>
  <Slides>27</Slides>
  <Notes>25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Times New Roman</vt:lpstr>
      <vt:lpstr>23-210340-MT_Executive_Board Meeting_Volunteer Program [54]  -  Read-Only</vt:lpstr>
      <vt:lpstr>ASCP Negotiation &amp; Advocacy Toolbox</vt:lpstr>
      <vt:lpstr>Funding statement</vt:lpstr>
      <vt:lpstr>Introduction </vt:lpstr>
      <vt:lpstr>Key Learning Objectives for Toolbox</vt:lpstr>
      <vt:lpstr>Working Backwards</vt:lpstr>
      <vt:lpstr>What is Value?</vt:lpstr>
      <vt:lpstr>Define Your Laboratory  Goal and Value</vt:lpstr>
      <vt:lpstr>Define Your Laboratory Main Goal and Value</vt:lpstr>
      <vt:lpstr>Define Your Laboratory Goal and Value Examples</vt:lpstr>
      <vt:lpstr>Discussion Questions</vt:lpstr>
      <vt:lpstr>The Value  of the Laboratory</vt:lpstr>
      <vt:lpstr>Value of Your Laboratory </vt:lpstr>
      <vt:lpstr>Value of Your Laboratory In Numbers</vt:lpstr>
      <vt:lpstr>How the Laboratory Contributes to the Hospital’s Success and Growth</vt:lpstr>
      <vt:lpstr>Where do I start? Creating a strategic plan</vt:lpstr>
      <vt:lpstr>What is Strategic Planning?</vt:lpstr>
      <vt:lpstr>What is the Purpose of a Strategic Plan?</vt:lpstr>
      <vt:lpstr>Six Simple Steps of Strategic Planning</vt:lpstr>
      <vt:lpstr>SMART Goals </vt:lpstr>
      <vt:lpstr>Align department goals,  values, and pillars with the organizational goals and values </vt:lpstr>
      <vt:lpstr>How Do I Develop Goals?</vt:lpstr>
      <vt:lpstr>Define your Lab’s Pillars for the Future and Align with Organizational Pillars, Values, and Goals EXAMPLES</vt:lpstr>
      <vt:lpstr>Finalizing Goals</vt:lpstr>
      <vt:lpstr>Tracking Progress and Evaluating Success</vt:lpstr>
      <vt:lpstr>Monitoring and Adjusting Focus</vt:lpstr>
      <vt:lpstr>Resources: Value of the Laboratory </vt:lpstr>
      <vt:lpstr>Resources: Strategic Plan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ASCP Negotiation &amp; Advocacy Toolbox</dc:title>
  <dc:creator>Beck, Lucy</dc:creator>
  <cp:lastModifiedBy>Jackson, Danielle</cp:lastModifiedBy>
  <cp:revision>17</cp:revision>
  <dcterms:created xsi:type="dcterms:W3CDTF">2021-05-10T16:15:42Z</dcterms:created>
  <dcterms:modified xsi:type="dcterms:W3CDTF">2023-09-13T13:42:37Z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0x0101002C4972F345C06D498D7F41780ABCC7E3</vt:lpwstr>
  </property>
</Properties>
</file>