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611364-E7C5-450B-9D57-ED99135C2D4F}">
  <a:tblStyle styleId="{D0611364-E7C5-450B-9D57-ED99135C2D4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1462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375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34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0775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89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17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1340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07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984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551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6559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745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465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1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55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7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49399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Georgia"/>
              </a:rPr>
              <a:t>Laboratory AABB and CAP Reaccreditation Inspections</a:t>
            </a:r>
            <a:endParaRPr lang="en-US" dirty="0"/>
          </a:p>
        </p:txBody>
      </p:sp>
      <p:sp>
        <p:nvSpPr>
          <p:cNvPr id="90" name="Google Shape;90;p14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Corbel"/>
              </a:rPr>
              <a:t>Presenter name and credentials</a:t>
            </a:r>
            <a:r>
              <a:rPr lang="en-US" dirty="0"/>
              <a:t>, </a:t>
            </a:r>
            <a:r>
              <a:rPr lang="en-US" dirty="0">
                <a:sym typeface="Corbel"/>
              </a:rPr>
              <a:t>Title, Dept</a:t>
            </a:r>
          </a:p>
          <a:p>
            <a:pPr lvl="0"/>
            <a:endParaRPr lang="en-US" dirty="0">
              <a:sym typeface="Corbel"/>
            </a:endParaRPr>
          </a:p>
          <a:p>
            <a:pPr lvl="0"/>
            <a:endParaRPr lang="en-US" dirty="0">
              <a:sym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>
                <a:sym typeface="Georgia"/>
              </a:rPr>
              <a:t>Laboratory Inspection Summary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90F6F-9924-2291-1CB4-571A58BC6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sym typeface="Calibri"/>
              </a:rPr>
              <a:t>Moderate- and High-Complexity Laboratories in the United States are required by CMS/FDA (CLIA) to be inspected for reaccreditation every 2 years.</a:t>
            </a:r>
          </a:p>
          <a:p>
            <a:pPr lvl="0"/>
            <a:r>
              <a:rPr lang="en-US" dirty="0">
                <a:sym typeface="Calibri"/>
              </a:rPr>
              <a:t>Accrediting agencies are granted “deemed status” to perform inspections and approve accreditation to the laboratory on behalf of the FDA (CLIA / the government).</a:t>
            </a:r>
            <a:endParaRPr lang="en-US" dirty="0"/>
          </a:p>
          <a:p>
            <a:pPr lvl="1"/>
            <a:r>
              <a:rPr lang="en-US" dirty="0">
                <a:sym typeface="Calibri"/>
              </a:rPr>
              <a:t>CAP (College of American Pathologists) </a:t>
            </a:r>
          </a:p>
          <a:p>
            <a:pPr lvl="1"/>
            <a:r>
              <a:rPr lang="en-US" dirty="0">
                <a:sym typeface="Calibri"/>
              </a:rPr>
              <a:t>AABB (Association for the Advancement of Blood &amp; Biotherapies) –select portion of the CFR (CLIA)</a:t>
            </a:r>
            <a:endParaRPr lang="en-US" dirty="0"/>
          </a:p>
          <a:p>
            <a:pPr lvl="1"/>
            <a:r>
              <a:rPr lang="en-US" dirty="0">
                <a:sym typeface="Calibri"/>
              </a:rPr>
              <a:t>Just like TJC, each of these entities have a percentage of their inspections audited – another team repeats an inspection to evaluate citations.</a:t>
            </a:r>
          </a:p>
          <a:p>
            <a:pPr lvl="0"/>
            <a:r>
              <a:rPr lang="en-US" dirty="0">
                <a:sym typeface="Calibri"/>
              </a:rPr>
              <a:t>Inspection dates:</a:t>
            </a:r>
            <a:endParaRPr lang="en-US" dirty="0"/>
          </a:p>
          <a:p>
            <a:pPr lvl="1"/>
            <a:r>
              <a:rPr lang="en-US" dirty="0">
                <a:sym typeface="Calibri"/>
              </a:rPr>
              <a:t>MONTH DD and DD – AABB and CAP – Transfusion Medicine</a:t>
            </a:r>
            <a:endParaRPr lang="en-US" dirty="0"/>
          </a:p>
          <a:p>
            <a:pPr lvl="1"/>
            <a:r>
              <a:rPr lang="en-US" dirty="0">
                <a:sym typeface="Calibri"/>
              </a:rPr>
              <a:t>MONTH DD – CAP – All other sections</a:t>
            </a:r>
            <a:endParaRPr lang="en-US" dirty="0"/>
          </a:p>
          <a:p>
            <a:pPr lvl="0"/>
            <a:endParaRPr lang="en-US" dirty="0">
              <a:sym typeface="Calibri"/>
            </a:endParaRPr>
          </a:p>
          <a:p>
            <a:endParaRPr lang="en-US" dirty="0"/>
          </a:p>
        </p:txBody>
      </p:sp>
      <p:sp>
        <p:nvSpPr>
          <p:cNvPr id="97" name="Google Shape;97;p15"/>
          <p:cNvSpPr txBox="1"/>
          <p:nvPr/>
        </p:nvSpPr>
        <p:spPr>
          <a:xfrm>
            <a:off x="2147972" y="1401661"/>
            <a:ext cx="7896055" cy="459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17145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Comments from Inspectors / Commended Practices</a:t>
            </a: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106680" lvl="0" indent="0">
              <a:buNone/>
            </a:pPr>
            <a:r>
              <a:rPr lang="en-US" dirty="0"/>
              <a:t>“Really appreciate having the CAP checklists tied to procedures searchable in the document control system – easier for inspectors and for operations”</a:t>
            </a:r>
          </a:p>
          <a:p>
            <a:pPr marL="106680" lvl="0" indent="0">
              <a:buNone/>
            </a:pPr>
            <a:r>
              <a:rPr lang="en-US" dirty="0"/>
              <a:t>“Staff are very welcoming and know what they are doing.”</a:t>
            </a:r>
          </a:p>
          <a:p>
            <a:pPr marL="106680" lvl="0" indent="0">
              <a:buNone/>
            </a:pPr>
            <a:r>
              <a:rPr lang="en-US" dirty="0"/>
              <a:t>“The staff appreciation and staff board is a very nice touch that you do not see at many facilities and gives us a warm fuzzy feeling that is very welcoming for staff.”</a:t>
            </a:r>
          </a:p>
          <a:p>
            <a:pPr marL="106680" lvl="0" indent="0">
              <a:buNone/>
            </a:pPr>
            <a:r>
              <a:rPr lang="en-US" dirty="0"/>
              <a:t>“I want to clone the TM Specialist and take her back to my facility – she is so organized!”</a:t>
            </a:r>
          </a:p>
          <a:p>
            <a:pPr marL="106680" lvl="0" indent="0">
              <a:buNone/>
            </a:pPr>
            <a:r>
              <a:rPr lang="en-US" dirty="0"/>
              <a:t>“We would have no concerns being transfused at your facility”</a:t>
            </a:r>
          </a:p>
          <a:p>
            <a:pPr marL="106680" lvl="0" indent="0">
              <a:buNone/>
            </a:pPr>
            <a:r>
              <a:rPr lang="en-US" dirty="0"/>
              <a:t>“Your hospitality is fantastic, and I can tell that the lab is respected here.”</a:t>
            </a:r>
          </a:p>
          <a:p>
            <a:pPr marL="106680" lvl="0" indent="0">
              <a:buNone/>
            </a:pPr>
            <a:r>
              <a:rPr lang="en-US" dirty="0"/>
              <a:t>“Very well run, high-quality laboratory” (x2)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Citations by category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BBCC0-347C-52A5-0177-A7D5028795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9" name="Google Shape;109;p17" descr="Citations by Category:&#10;Validation testing (Citation challenged and accepted); Specimen Labeling; Calibration Expired; Competency Assessment; Documentation / Revie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5372" y="1224301"/>
            <a:ext cx="10515600" cy="435133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7"/>
          <p:cNvSpPr txBox="1"/>
          <p:nvPr/>
        </p:nvSpPr>
        <p:spPr>
          <a:xfrm>
            <a:off x="7559040" y="5641676"/>
            <a:ext cx="300544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*Citation challenged and accepted .</a:t>
            </a:r>
            <a:endParaRPr sz="1400" i="1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Citation Details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24CF0-7249-2F49-A3DF-761020F0BB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6" name="Google Shape;116;p18"/>
          <p:cNvGraphicFramePr/>
          <p:nvPr>
            <p:extLst>
              <p:ext uri="{D42A27DB-BD31-4B8C-83A1-F6EECF244321}">
                <p14:modId xmlns:p14="http://schemas.microsoft.com/office/powerpoint/2010/main" val="3587902808"/>
              </p:ext>
            </p:extLst>
          </p:nvPr>
        </p:nvGraphicFramePr>
        <p:xfrm>
          <a:off x="3690257" y="289560"/>
          <a:ext cx="7826829" cy="617443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963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>
                          <a:solidFill>
                            <a:schemeClr val="bg1"/>
                          </a:solidFill>
                        </a:rPr>
                        <a:t>Citation</a:t>
                      </a:r>
                      <a:endParaRPr sz="1400" dirty="0">
                        <a:solidFill>
                          <a:schemeClr val="bg1"/>
                        </a:solidFill>
                      </a:endParaRPr>
                    </a:p>
                  </a:txBody>
                  <a:tcPr marL="112250" marR="1122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Comment</a:t>
                      </a:r>
                      <a:endParaRPr sz="1400" dirty="0">
                        <a:solidFill>
                          <a:srgbClr val="FFFFFF"/>
                        </a:solidFill>
                      </a:endParaRPr>
                    </a:p>
                  </a:txBody>
                  <a:tcPr marL="112250" marR="1122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Validation Testing - Body flu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sym typeface="Calibri"/>
                        </a:rPr>
                        <a:t>ids and plasma – TIBC, URIC Acid, and Prealbumin -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incomplete testing for modified FDA-Cleared testing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Interfering substances –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Challenged – Removed </a:t>
                      </a:r>
                      <a:endParaRPr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Specimen Labeling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Completed specimen label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must be affixed to the sample container after collection and before leaving the presence of the patient.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TM specimen labeled prior to collection (RN)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Calibration Expired - Fibrinogen, HIT, d-dimer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– Calibration not performed within 6 months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Performed at 7 months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Competency Assessment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-TM not completed for East AND West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Same staff, same testing, duplicated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Documentation - E AVOX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Monthly QC Review not completed between January – June 2022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Reviewed in June, all acceptable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Documentation - AMR Verification review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not signed off every 6 months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Signed off at 7 months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Documentation - Competency Assessment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– missing for direct observation of maintenance and function checks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Removed from checklist in error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Documentation - Proficiency Testing –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missing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follow up and review of ungraded results.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Missed review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Documentation - BGLU -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</a:rPr>
                        <a:t>Accuchek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QC expiration –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 written on vial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 and 5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floor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Documentation - PFA IQCP –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 reviewed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bienneially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between 6/1/2020 and 3/16/2023.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 changes during timeframe.</a:t>
                      </a:r>
                      <a:endParaRPr sz="1400" dirty="0">
                        <a:solidFill>
                          <a:schemeClr val="tx1"/>
                        </a:solidFill>
                      </a:endParaRPr>
                    </a:p>
                  </a:txBody>
                  <a:tcPr marL="112250" marR="1122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Key Elements for Focus and Improvement</a:t>
            </a:r>
            <a:endParaRPr lang="en-US" dirty="0">
              <a:sym typeface="Georgia"/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Corbel"/>
              </a:rPr>
              <a:t>Modified competency assessment documents to meet requirements</a:t>
            </a:r>
            <a:endParaRPr lang="en-US" dirty="0"/>
          </a:p>
          <a:p>
            <a:pPr lvl="0"/>
            <a:r>
              <a:rPr lang="en-US" dirty="0">
                <a:sym typeface="Corbel"/>
              </a:rPr>
              <a:t>Modified training to emphasize labeling of specimens and </a:t>
            </a:r>
            <a:r>
              <a:rPr lang="en-US" dirty="0" err="1">
                <a:sym typeface="Corbel"/>
              </a:rPr>
              <a:t>Accuchek</a:t>
            </a:r>
            <a:r>
              <a:rPr lang="en-US" dirty="0">
                <a:sym typeface="Corbel"/>
              </a:rPr>
              <a:t> supplies</a:t>
            </a:r>
            <a:endParaRPr lang="en-US" dirty="0"/>
          </a:p>
          <a:p>
            <a:pPr lvl="0"/>
            <a:r>
              <a:rPr lang="en-US" dirty="0">
                <a:sym typeface="Corbel"/>
              </a:rPr>
              <a:t>Developed systems to ensure tasks are completed at set intervals (Calibration, AMR verification, and IQCP reviews)</a:t>
            </a:r>
            <a:endParaRPr lang="en-US" dirty="0"/>
          </a:p>
          <a:p>
            <a:pPr lvl="0"/>
            <a:endParaRPr lang="en-US" dirty="0">
              <a:sym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12</TotalTime>
  <Words>540</Words>
  <Application>Microsoft Macintosh PowerPoint</Application>
  <PresentationFormat>Widescreen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Noto Sans Symbols</vt:lpstr>
      <vt:lpstr>Arial</vt:lpstr>
      <vt:lpstr>23-210340-MT_Executive_Board Meeting_Volunteer Program [54]  -  Read-Only</vt:lpstr>
      <vt:lpstr>Laboratory AABB and CAP Reaccreditation Inspections</vt:lpstr>
      <vt:lpstr>Laboratory Inspection Summary</vt:lpstr>
      <vt:lpstr>Comments from Inspectors / Commended Practices</vt:lpstr>
      <vt:lpstr>Citations by category</vt:lpstr>
      <vt:lpstr>Citation Details</vt:lpstr>
      <vt:lpstr>Key Elements for Focus and Improvement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AABB and CAP Reaccreditation Inspections</dc:title>
  <dc:creator>daniellej</dc:creator>
  <cp:lastModifiedBy>Brinson, Jennifer</cp:lastModifiedBy>
  <cp:revision>3</cp:revision>
  <dcterms:modified xsi:type="dcterms:W3CDTF">2023-08-10T20:09:59Z</dcterms:modified>
</cp:coreProperties>
</file>