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Lucida Sans" panose="020B0602030504020204" pitchFamily="34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ziq/iY5P/Y3vyBqDw65iaFT2T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0035E-1FED-164F-A0B5-47F121396FB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F1E73A-0DC0-DE43-A1CB-906F7804A6F1}">
      <dgm:prSet phldrT="[Text]"/>
      <dgm:spPr/>
      <dgm:t>
        <a:bodyPr/>
        <a:lstStyle/>
        <a:p>
          <a:pPr>
            <a:buClr>
              <a:schemeClr val="lt1"/>
            </a:buClr>
            <a:buSzPts val="1600"/>
          </a:pPr>
          <a:r>
            <a:rPr lang="en-US" b="1" dirty="0">
              <a:solidFill>
                <a:srgbClr val="26408F"/>
              </a:solidFill>
              <a:latin typeface="+mn-lt"/>
              <a:ea typeface="Lucida Sans"/>
              <a:cs typeface="Lucida Sans"/>
              <a:sym typeface="Lucida Sans"/>
            </a:rPr>
            <a:t>COURTESY</a:t>
          </a:r>
        </a:p>
        <a:p>
          <a:pPr>
            <a:buClr>
              <a:schemeClr val="lt1"/>
            </a:buClr>
            <a:buSzPts val="1600"/>
          </a:pPr>
          <a:r>
            <a:rPr lang="en-US" dirty="0">
              <a:solidFill>
                <a:schemeClr val="bg1"/>
              </a:solidFill>
              <a:latin typeface="+mn-lt"/>
              <a:ea typeface="Lucida Sans"/>
              <a:cs typeface="Lucida Sans"/>
              <a:sym typeface="Lucida Sans"/>
            </a:rPr>
            <a:t>Simple acts of courtesy take little or no extra time. They help others feel more at ease and pave the way for harmonious relationships.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175C52E6-F861-8649-AD29-D75ADFC69BF9}" type="parTrans" cxnId="{94F88FDA-6114-5243-BCA9-E39A8E171746}">
      <dgm:prSet/>
      <dgm:spPr/>
      <dgm:t>
        <a:bodyPr/>
        <a:lstStyle/>
        <a:p>
          <a:endParaRPr lang="en-US"/>
        </a:p>
      </dgm:t>
    </dgm:pt>
    <dgm:pt modelId="{69D49994-2473-874A-99D7-F2AF0A598691}" type="sibTrans" cxnId="{94F88FDA-6114-5243-BCA9-E39A8E171746}">
      <dgm:prSet/>
      <dgm:spPr/>
      <dgm:t>
        <a:bodyPr/>
        <a:lstStyle/>
        <a:p>
          <a:endParaRPr lang="en-US"/>
        </a:p>
      </dgm:t>
    </dgm:pt>
    <dgm:pt modelId="{139C0136-C22F-EA42-BC67-D014D5D70D1B}">
      <dgm:prSet phldrT="[Text]"/>
      <dgm:spPr/>
      <dgm:t>
        <a:bodyPr/>
        <a:lstStyle/>
        <a:p>
          <a:pPr>
            <a:buClr>
              <a:schemeClr val="lt1"/>
            </a:buClr>
            <a:buSzPts val="1800"/>
          </a:pPr>
          <a:r>
            <a:rPr lang="en-US" b="1" dirty="0">
              <a:solidFill>
                <a:srgbClr val="26408F"/>
              </a:solidFill>
              <a:latin typeface="+mn-lt"/>
              <a:ea typeface="Lucida Sans"/>
              <a:cs typeface="Lucida Sans"/>
              <a:sym typeface="Lucida Sans"/>
            </a:rPr>
            <a:t>ATTITUDE</a:t>
          </a:r>
        </a:p>
        <a:p>
          <a:pPr>
            <a:buClr>
              <a:schemeClr val="lt1"/>
            </a:buClr>
            <a:buSzPts val="1800"/>
          </a:pPr>
          <a:r>
            <a:rPr lang="en-US" dirty="0">
              <a:solidFill>
                <a:schemeClr val="bg1"/>
              </a:solidFill>
              <a:latin typeface="+mn-lt"/>
              <a:ea typeface="Lucida Sans"/>
              <a:cs typeface="Lucida Sans"/>
              <a:sym typeface="Lucida Sans"/>
            </a:rPr>
            <a:t>A positive attitude has a powerful influence on the way others fell and relate to you.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886FBE29-482B-9B44-A032-5630FD8AD823}" type="parTrans" cxnId="{68BA8789-7FBB-5B44-835D-0EEFDD32B5E5}">
      <dgm:prSet/>
      <dgm:spPr/>
      <dgm:t>
        <a:bodyPr/>
        <a:lstStyle/>
        <a:p>
          <a:endParaRPr lang="en-US"/>
        </a:p>
      </dgm:t>
    </dgm:pt>
    <dgm:pt modelId="{CA73FC25-37D4-864B-9C20-708814C648A5}" type="sibTrans" cxnId="{68BA8789-7FBB-5B44-835D-0EEFDD32B5E5}">
      <dgm:prSet/>
      <dgm:spPr/>
      <dgm:t>
        <a:bodyPr/>
        <a:lstStyle/>
        <a:p>
          <a:endParaRPr lang="en-US"/>
        </a:p>
      </dgm:t>
    </dgm:pt>
    <dgm:pt modelId="{56FFBB1C-606C-4C4F-959C-F5A022000E4D}">
      <dgm:prSet phldrT="[Text]"/>
      <dgm:spPr/>
      <dgm:t>
        <a:bodyPr/>
        <a:lstStyle/>
        <a:p>
          <a:pPr>
            <a:buClr>
              <a:schemeClr val="lt1"/>
            </a:buClr>
            <a:buSzPts val="1600"/>
          </a:pPr>
          <a:r>
            <a:rPr lang="en-US" b="1" dirty="0">
              <a:solidFill>
                <a:srgbClr val="26408F"/>
              </a:solidFill>
              <a:latin typeface="+mn-lt"/>
              <a:ea typeface="Lucida Sans"/>
              <a:cs typeface="Lucida Sans"/>
              <a:sym typeface="Lucida Sans"/>
            </a:rPr>
            <a:t>RESPECT</a:t>
          </a:r>
        </a:p>
        <a:p>
          <a:pPr>
            <a:buClr>
              <a:schemeClr val="lt1"/>
            </a:buClr>
            <a:buSzPts val="1600"/>
          </a:pPr>
          <a:r>
            <a:rPr lang="en-US" dirty="0">
              <a:solidFill>
                <a:schemeClr val="bg1"/>
              </a:solidFill>
              <a:latin typeface="+mn-lt"/>
              <a:ea typeface="Lucida Sans"/>
              <a:cs typeface="Lucida Sans"/>
              <a:sym typeface="Lucida Sans"/>
            </a:rPr>
            <a:t>As professionals we have great respect for each other, the work we do and for the needs and feelings of patients and coworkers.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10E085D6-A61F-CF49-8204-AA243ABB5B4D}" type="parTrans" cxnId="{916853C6-4990-0C49-83DB-C98E9944BE85}">
      <dgm:prSet/>
      <dgm:spPr/>
      <dgm:t>
        <a:bodyPr/>
        <a:lstStyle/>
        <a:p>
          <a:endParaRPr lang="en-US"/>
        </a:p>
      </dgm:t>
    </dgm:pt>
    <dgm:pt modelId="{9759ADA2-2576-C24C-9BF5-F1A5C895067F}" type="sibTrans" cxnId="{916853C6-4990-0C49-83DB-C98E9944BE85}">
      <dgm:prSet/>
      <dgm:spPr/>
      <dgm:t>
        <a:bodyPr/>
        <a:lstStyle/>
        <a:p>
          <a:endParaRPr lang="en-US"/>
        </a:p>
      </dgm:t>
    </dgm:pt>
    <dgm:pt modelId="{490C7E36-6390-D544-B06A-58BECC5EF71E}">
      <dgm:prSet phldrT="[Text]"/>
      <dgm:spPr/>
      <dgm:t>
        <a:bodyPr/>
        <a:lstStyle/>
        <a:p>
          <a:r>
            <a:rPr lang="en-US" b="1" dirty="0">
              <a:solidFill>
                <a:srgbClr val="26408F"/>
              </a:solidFill>
              <a:latin typeface="+mn-lt"/>
              <a:ea typeface="Lucida Sans"/>
              <a:cs typeface="Lucida Sans"/>
              <a:sym typeface="Lucida Sans"/>
            </a:rPr>
            <a:t>ENTHUSIASM</a:t>
          </a:r>
        </a:p>
        <a:p>
          <a:r>
            <a:rPr lang="en-US" dirty="0">
              <a:solidFill>
                <a:schemeClr val="bg1"/>
              </a:solidFill>
              <a:latin typeface="+mn-lt"/>
              <a:ea typeface="Lucida Sans"/>
              <a:cs typeface="Lucida Sans"/>
              <a:sym typeface="Lucida Sans"/>
            </a:rPr>
            <a:t>Enthusiasm truly is contagious. It helps others feel more confident in you and your ability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B483BBA4-C4E7-F442-8054-00DF53724A89}" type="parTrans" cxnId="{99758C6D-114E-404B-A71E-522594AAAC31}">
      <dgm:prSet/>
      <dgm:spPr/>
      <dgm:t>
        <a:bodyPr/>
        <a:lstStyle/>
        <a:p>
          <a:endParaRPr lang="en-US"/>
        </a:p>
      </dgm:t>
    </dgm:pt>
    <dgm:pt modelId="{27898E16-3720-B947-A45B-92238F6FCA5D}" type="sibTrans" cxnId="{99758C6D-114E-404B-A71E-522594AAAC31}">
      <dgm:prSet/>
      <dgm:spPr/>
      <dgm:t>
        <a:bodyPr/>
        <a:lstStyle/>
        <a:p>
          <a:endParaRPr lang="en-US"/>
        </a:p>
      </dgm:t>
    </dgm:pt>
    <dgm:pt modelId="{3AC8C2FB-63DD-9544-8097-55B7DCDCED56}" type="pres">
      <dgm:prSet presAssocID="{5340035E-1FED-164F-A0B5-47F121396FBF}" presName="Name0" presStyleCnt="0">
        <dgm:presLayoutVars>
          <dgm:dir/>
          <dgm:resizeHandles val="exact"/>
        </dgm:presLayoutVars>
      </dgm:prSet>
      <dgm:spPr/>
    </dgm:pt>
    <dgm:pt modelId="{0572C8F0-7105-A741-9638-2B6DC8153B03}" type="pres">
      <dgm:prSet presAssocID="{5340035E-1FED-164F-A0B5-47F121396FBF}" presName="fgShape" presStyleLbl="fgShp" presStyleIdx="0" presStyleCnt="1"/>
      <dgm:spPr/>
    </dgm:pt>
    <dgm:pt modelId="{28943C7A-7E71-4046-8EFE-ABE888B090C4}" type="pres">
      <dgm:prSet presAssocID="{5340035E-1FED-164F-A0B5-47F121396FBF}" presName="linComp" presStyleCnt="0"/>
      <dgm:spPr/>
    </dgm:pt>
    <dgm:pt modelId="{74DD6D39-935A-6043-8574-FF3A9E36DA99}" type="pres">
      <dgm:prSet presAssocID="{F0F1E73A-0DC0-DE43-A1CB-906F7804A6F1}" presName="compNode" presStyleCnt="0"/>
      <dgm:spPr/>
    </dgm:pt>
    <dgm:pt modelId="{EF6D1691-3CF4-2C48-A99E-13AEE7C9CDEA}" type="pres">
      <dgm:prSet presAssocID="{F0F1E73A-0DC0-DE43-A1CB-906F7804A6F1}" presName="bkgdShape" presStyleLbl="node1" presStyleIdx="0" presStyleCnt="4"/>
      <dgm:spPr/>
    </dgm:pt>
    <dgm:pt modelId="{114149C3-4078-AD48-84AB-2CDBF1AE0EB9}" type="pres">
      <dgm:prSet presAssocID="{F0F1E73A-0DC0-DE43-A1CB-906F7804A6F1}" presName="nodeTx" presStyleLbl="node1" presStyleIdx="0" presStyleCnt="4">
        <dgm:presLayoutVars>
          <dgm:bulletEnabled val="1"/>
        </dgm:presLayoutVars>
      </dgm:prSet>
      <dgm:spPr/>
    </dgm:pt>
    <dgm:pt modelId="{0B3334F5-57BA-104E-8ADE-C05F522D6866}" type="pres">
      <dgm:prSet presAssocID="{F0F1E73A-0DC0-DE43-A1CB-906F7804A6F1}" presName="invisiNode" presStyleLbl="node1" presStyleIdx="0" presStyleCnt="4"/>
      <dgm:spPr/>
    </dgm:pt>
    <dgm:pt modelId="{2BC4F772-DF51-1648-B491-56C119A63BC0}" type="pres">
      <dgm:prSet presAssocID="{F0F1E73A-0DC0-DE43-A1CB-906F7804A6F1}" presName="imagNode" presStyleLbl="fgImgPlace1" presStyleIdx="0" presStyleCnt="4"/>
      <dgm:spPr/>
    </dgm:pt>
    <dgm:pt modelId="{0B0973BF-7C43-574B-80EC-F367C1E25764}" type="pres">
      <dgm:prSet presAssocID="{69D49994-2473-874A-99D7-F2AF0A598691}" presName="sibTrans" presStyleLbl="sibTrans2D1" presStyleIdx="0" presStyleCnt="0"/>
      <dgm:spPr/>
    </dgm:pt>
    <dgm:pt modelId="{60BC7093-4CA2-BA4A-9F3E-E257554B1652}" type="pres">
      <dgm:prSet presAssocID="{139C0136-C22F-EA42-BC67-D014D5D70D1B}" presName="compNode" presStyleCnt="0"/>
      <dgm:spPr/>
    </dgm:pt>
    <dgm:pt modelId="{1DA4C549-FCFB-FE4A-8FBF-6A433256072B}" type="pres">
      <dgm:prSet presAssocID="{139C0136-C22F-EA42-BC67-D014D5D70D1B}" presName="bkgdShape" presStyleLbl="node1" presStyleIdx="1" presStyleCnt="4"/>
      <dgm:spPr/>
    </dgm:pt>
    <dgm:pt modelId="{033834B2-21C0-0B4A-A257-8F2EAC675143}" type="pres">
      <dgm:prSet presAssocID="{139C0136-C22F-EA42-BC67-D014D5D70D1B}" presName="nodeTx" presStyleLbl="node1" presStyleIdx="1" presStyleCnt="4">
        <dgm:presLayoutVars>
          <dgm:bulletEnabled val="1"/>
        </dgm:presLayoutVars>
      </dgm:prSet>
      <dgm:spPr/>
    </dgm:pt>
    <dgm:pt modelId="{09AD67B7-C087-6B40-B1A2-500F5F1A7159}" type="pres">
      <dgm:prSet presAssocID="{139C0136-C22F-EA42-BC67-D014D5D70D1B}" presName="invisiNode" presStyleLbl="node1" presStyleIdx="1" presStyleCnt="4"/>
      <dgm:spPr/>
    </dgm:pt>
    <dgm:pt modelId="{542503D7-1407-A549-9979-BEF4C9175746}" type="pres">
      <dgm:prSet presAssocID="{139C0136-C22F-EA42-BC67-D014D5D70D1B}" presName="imagNode" presStyleLbl="fgImgPlace1" presStyleIdx="1" presStyleCnt="4"/>
      <dgm:spPr/>
    </dgm:pt>
    <dgm:pt modelId="{0F9A002F-BA5B-C542-A597-A02040F4A4DF}" type="pres">
      <dgm:prSet presAssocID="{CA73FC25-37D4-864B-9C20-708814C648A5}" presName="sibTrans" presStyleLbl="sibTrans2D1" presStyleIdx="0" presStyleCnt="0"/>
      <dgm:spPr/>
    </dgm:pt>
    <dgm:pt modelId="{30F00768-BB9E-214B-813D-7B499E222D57}" type="pres">
      <dgm:prSet presAssocID="{56FFBB1C-606C-4C4F-959C-F5A022000E4D}" presName="compNode" presStyleCnt="0"/>
      <dgm:spPr/>
    </dgm:pt>
    <dgm:pt modelId="{A82BE913-00A9-CA4C-8AB2-86ACA887453C}" type="pres">
      <dgm:prSet presAssocID="{56FFBB1C-606C-4C4F-959C-F5A022000E4D}" presName="bkgdShape" presStyleLbl="node1" presStyleIdx="2" presStyleCnt="4"/>
      <dgm:spPr/>
    </dgm:pt>
    <dgm:pt modelId="{E400ECC2-6ABC-0848-BC83-9323ECC5FF71}" type="pres">
      <dgm:prSet presAssocID="{56FFBB1C-606C-4C4F-959C-F5A022000E4D}" presName="nodeTx" presStyleLbl="node1" presStyleIdx="2" presStyleCnt="4">
        <dgm:presLayoutVars>
          <dgm:bulletEnabled val="1"/>
        </dgm:presLayoutVars>
      </dgm:prSet>
      <dgm:spPr/>
    </dgm:pt>
    <dgm:pt modelId="{8037EBFF-EBAB-FD4F-A9B3-DA8AD22E50EE}" type="pres">
      <dgm:prSet presAssocID="{56FFBB1C-606C-4C4F-959C-F5A022000E4D}" presName="invisiNode" presStyleLbl="node1" presStyleIdx="2" presStyleCnt="4"/>
      <dgm:spPr/>
    </dgm:pt>
    <dgm:pt modelId="{C7BABDFF-13F0-B74A-A21E-27E3088B37FE}" type="pres">
      <dgm:prSet presAssocID="{56FFBB1C-606C-4C4F-959C-F5A022000E4D}" presName="imagNode" presStyleLbl="fgImgPlace1" presStyleIdx="2" presStyleCnt="4"/>
      <dgm:spPr/>
    </dgm:pt>
    <dgm:pt modelId="{32CBC236-2B63-984F-99AB-045DF477ED29}" type="pres">
      <dgm:prSet presAssocID="{9759ADA2-2576-C24C-9BF5-F1A5C895067F}" presName="sibTrans" presStyleLbl="sibTrans2D1" presStyleIdx="0" presStyleCnt="0"/>
      <dgm:spPr/>
    </dgm:pt>
    <dgm:pt modelId="{4433581A-42D6-B34E-A0B4-C21288922447}" type="pres">
      <dgm:prSet presAssocID="{490C7E36-6390-D544-B06A-58BECC5EF71E}" presName="compNode" presStyleCnt="0"/>
      <dgm:spPr/>
    </dgm:pt>
    <dgm:pt modelId="{3F112B58-B126-3F49-92B7-C38FDEA1ED67}" type="pres">
      <dgm:prSet presAssocID="{490C7E36-6390-D544-B06A-58BECC5EF71E}" presName="bkgdShape" presStyleLbl="node1" presStyleIdx="3" presStyleCnt="4"/>
      <dgm:spPr/>
    </dgm:pt>
    <dgm:pt modelId="{95949517-E7A1-4D45-AF54-AE6614885E90}" type="pres">
      <dgm:prSet presAssocID="{490C7E36-6390-D544-B06A-58BECC5EF71E}" presName="nodeTx" presStyleLbl="node1" presStyleIdx="3" presStyleCnt="4">
        <dgm:presLayoutVars>
          <dgm:bulletEnabled val="1"/>
        </dgm:presLayoutVars>
      </dgm:prSet>
      <dgm:spPr/>
    </dgm:pt>
    <dgm:pt modelId="{925666B2-98AF-9A45-A0D7-D0AB7552B345}" type="pres">
      <dgm:prSet presAssocID="{490C7E36-6390-D544-B06A-58BECC5EF71E}" presName="invisiNode" presStyleLbl="node1" presStyleIdx="3" presStyleCnt="4"/>
      <dgm:spPr/>
    </dgm:pt>
    <dgm:pt modelId="{6A7DA6EA-35E5-DB4B-8F52-3AE2EB12564F}" type="pres">
      <dgm:prSet presAssocID="{490C7E36-6390-D544-B06A-58BECC5EF71E}" presName="imagNode" presStyleLbl="fgImgPlace1" presStyleIdx="3" presStyleCnt="4"/>
      <dgm:spPr/>
    </dgm:pt>
  </dgm:ptLst>
  <dgm:cxnLst>
    <dgm:cxn modelId="{C07EC416-3306-1A49-A415-0BFD0153A507}" type="presOf" srcId="{56FFBB1C-606C-4C4F-959C-F5A022000E4D}" destId="{A82BE913-00A9-CA4C-8AB2-86ACA887453C}" srcOrd="0" destOrd="0" presId="urn:microsoft.com/office/officeart/2005/8/layout/hList7"/>
    <dgm:cxn modelId="{9AF1B436-4050-704C-873E-2B7723C6EC5F}" type="presOf" srcId="{56FFBB1C-606C-4C4F-959C-F5A022000E4D}" destId="{E400ECC2-6ABC-0848-BC83-9323ECC5FF71}" srcOrd="1" destOrd="0" presId="urn:microsoft.com/office/officeart/2005/8/layout/hList7"/>
    <dgm:cxn modelId="{2C02594F-0D97-764C-AB87-59BDF0787A93}" type="presOf" srcId="{5340035E-1FED-164F-A0B5-47F121396FBF}" destId="{3AC8C2FB-63DD-9544-8097-55B7DCDCED56}" srcOrd="0" destOrd="0" presId="urn:microsoft.com/office/officeart/2005/8/layout/hList7"/>
    <dgm:cxn modelId="{1EDBC562-B884-BE41-830E-FC2F2F68D76B}" type="presOf" srcId="{490C7E36-6390-D544-B06A-58BECC5EF71E}" destId="{95949517-E7A1-4D45-AF54-AE6614885E90}" srcOrd="1" destOrd="0" presId="urn:microsoft.com/office/officeart/2005/8/layout/hList7"/>
    <dgm:cxn modelId="{D4538369-D3FA-7541-953C-478D24A6046D}" type="presOf" srcId="{9759ADA2-2576-C24C-9BF5-F1A5C895067F}" destId="{32CBC236-2B63-984F-99AB-045DF477ED29}" srcOrd="0" destOrd="0" presId="urn:microsoft.com/office/officeart/2005/8/layout/hList7"/>
    <dgm:cxn modelId="{3DAA726D-542D-5045-971F-9FEF1FCE304C}" type="presOf" srcId="{490C7E36-6390-D544-B06A-58BECC5EF71E}" destId="{3F112B58-B126-3F49-92B7-C38FDEA1ED67}" srcOrd="0" destOrd="0" presId="urn:microsoft.com/office/officeart/2005/8/layout/hList7"/>
    <dgm:cxn modelId="{99758C6D-114E-404B-A71E-522594AAAC31}" srcId="{5340035E-1FED-164F-A0B5-47F121396FBF}" destId="{490C7E36-6390-D544-B06A-58BECC5EF71E}" srcOrd="3" destOrd="0" parTransId="{B483BBA4-C4E7-F442-8054-00DF53724A89}" sibTransId="{27898E16-3720-B947-A45B-92238F6FCA5D}"/>
    <dgm:cxn modelId="{68BA8789-7FBB-5B44-835D-0EEFDD32B5E5}" srcId="{5340035E-1FED-164F-A0B5-47F121396FBF}" destId="{139C0136-C22F-EA42-BC67-D014D5D70D1B}" srcOrd="1" destOrd="0" parTransId="{886FBE29-482B-9B44-A032-5630FD8AD823}" sibTransId="{CA73FC25-37D4-864B-9C20-708814C648A5}"/>
    <dgm:cxn modelId="{AE2EF79B-9E4F-824D-AAB3-D5EB9EA6A890}" type="presOf" srcId="{69D49994-2473-874A-99D7-F2AF0A598691}" destId="{0B0973BF-7C43-574B-80EC-F367C1E25764}" srcOrd="0" destOrd="0" presId="urn:microsoft.com/office/officeart/2005/8/layout/hList7"/>
    <dgm:cxn modelId="{8BEB66A1-887D-EF4A-AFC2-68A38B5C5568}" type="presOf" srcId="{139C0136-C22F-EA42-BC67-D014D5D70D1B}" destId="{033834B2-21C0-0B4A-A257-8F2EAC675143}" srcOrd="1" destOrd="0" presId="urn:microsoft.com/office/officeart/2005/8/layout/hList7"/>
    <dgm:cxn modelId="{76F1EAB3-95B9-A748-9D89-0CD6467192FD}" type="presOf" srcId="{F0F1E73A-0DC0-DE43-A1CB-906F7804A6F1}" destId="{114149C3-4078-AD48-84AB-2CDBF1AE0EB9}" srcOrd="1" destOrd="0" presId="urn:microsoft.com/office/officeart/2005/8/layout/hList7"/>
    <dgm:cxn modelId="{F27F08BD-5491-BC42-89C4-94251F59AF37}" type="presOf" srcId="{CA73FC25-37D4-864B-9C20-708814C648A5}" destId="{0F9A002F-BA5B-C542-A597-A02040F4A4DF}" srcOrd="0" destOrd="0" presId="urn:microsoft.com/office/officeart/2005/8/layout/hList7"/>
    <dgm:cxn modelId="{916853C6-4990-0C49-83DB-C98E9944BE85}" srcId="{5340035E-1FED-164F-A0B5-47F121396FBF}" destId="{56FFBB1C-606C-4C4F-959C-F5A022000E4D}" srcOrd="2" destOrd="0" parTransId="{10E085D6-A61F-CF49-8204-AA243ABB5B4D}" sibTransId="{9759ADA2-2576-C24C-9BF5-F1A5C895067F}"/>
    <dgm:cxn modelId="{2BAAB9D3-9F35-D942-80DB-FC97CA72F45D}" type="presOf" srcId="{F0F1E73A-0DC0-DE43-A1CB-906F7804A6F1}" destId="{EF6D1691-3CF4-2C48-A99E-13AEE7C9CDEA}" srcOrd="0" destOrd="0" presId="urn:microsoft.com/office/officeart/2005/8/layout/hList7"/>
    <dgm:cxn modelId="{94F88FDA-6114-5243-BCA9-E39A8E171746}" srcId="{5340035E-1FED-164F-A0B5-47F121396FBF}" destId="{F0F1E73A-0DC0-DE43-A1CB-906F7804A6F1}" srcOrd="0" destOrd="0" parTransId="{175C52E6-F861-8649-AD29-D75ADFC69BF9}" sibTransId="{69D49994-2473-874A-99D7-F2AF0A598691}"/>
    <dgm:cxn modelId="{1CB280FB-1FFF-A545-9D93-B59615BB5F97}" type="presOf" srcId="{139C0136-C22F-EA42-BC67-D014D5D70D1B}" destId="{1DA4C549-FCFB-FE4A-8FBF-6A433256072B}" srcOrd="0" destOrd="0" presId="urn:microsoft.com/office/officeart/2005/8/layout/hList7"/>
    <dgm:cxn modelId="{8F823851-BFC9-B449-A96C-E3C6B7478167}" type="presParOf" srcId="{3AC8C2FB-63DD-9544-8097-55B7DCDCED56}" destId="{0572C8F0-7105-A741-9638-2B6DC8153B03}" srcOrd="0" destOrd="0" presId="urn:microsoft.com/office/officeart/2005/8/layout/hList7"/>
    <dgm:cxn modelId="{ABBE929A-7F9F-6E4A-B46E-2DF6AF0193B3}" type="presParOf" srcId="{3AC8C2FB-63DD-9544-8097-55B7DCDCED56}" destId="{28943C7A-7E71-4046-8EFE-ABE888B090C4}" srcOrd="1" destOrd="0" presId="urn:microsoft.com/office/officeart/2005/8/layout/hList7"/>
    <dgm:cxn modelId="{0B4B0C61-04A0-6248-AB9E-A1906DFBC6AC}" type="presParOf" srcId="{28943C7A-7E71-4046-8EFE-ABE888B090C4}" destId="{74DD6D39-935A-6043-8574-FF3A9E36DA99}" srcOrd="0" destOrd="0" presId="urn:microsoft.com/office/officeart/2005/8/layout/hList7"/>
    <dgm:cxn modelId="{F93E420B-53C0-AE44-801C-8B12947BBE74}" type="presParOf" srcId="{74DD6D39-935A-6043-8574-FF3A9E36DA99}" destId="{EF6D1691-3CF4-2C48-A99E-13AEE7C9CDEA}" srcOrd="0" destOrd="0" presId="urn:microsoft.com/office/officeart/2005/8/layout/hList7"/>
    <dgm:cxn modelId="{C6A4484A-03CA-7D40-AB93-BBC5574F2A46}" type="presParOf" srcId="{74DD6D39-935A-6043-8574-FF3A9E36DA99}" destId="{114149C3-4078-AD48-84AB-2CDBF1AE0EB9}" srcOrd="1" destOrd="0" presId="urn:microsoft.com/office/officeart/2005/8/layout/hList7"/>
    <dgm:cxn modelId="{6941CA80-050D-734B-AC5E-EE5140793E3A}" type="presParOf" srcId="{74DD6D39-935A-6043-8574-FF3A9E36DA99}" destId="{0B3334F5-57BA-104E-8ADE-C05F522D6866}" srcOrd="2" destOrd="0" presId="urn:microsoft.com/office/officeart/2005/8/layout/hList7"/>
    <dgm:cxn modelId="{F4106FA6-6F0C-F440-9752-2A578F667152}" type="presParOf" srcId="{74DD6D39-935A-6043-8574-FF3A9E36DA99}" destId="{2BC4F772-DF51-1648-B491-56C119A63BC0}" srcOrd="3" destOrd="0" presId="urn:microsoft.com/office/officeart/2005/8/layout/hList7"/>
    <dgm:cxn modelId="{49D310AF-1A44-0040-81F3-7FD312E047C1}" type="presParOf" srcId="{28943C7A-7E71-4046-8EFE-ABE888B090C4}" destId="{0B0973BF-7C43-574B-80EC-F367C1E25764}" srcOrd="1" destOrd="0" presId="urn:microsoft.com/office/officeart/2005/8/layout/hList7"/>
    <dgm:cxn modelId="{03AEF92A-82D9-6E4D-824A-B72F5596FCBC}" type="presParOf" srcId="{28943C7A-7E71-4046-8EFE-ABE888B090C4}" destId="{60BC7093-4CA2-BA4A-9F3E-E257554B1652}" srcOrd="2" destOrd="0" presId="urn:microsoft.com/office/officeart/2005/8/layout/hList7"/>
    <dgm:cxn modelId="{34A2919D-7FB0-6B4D-ADFF-0839C4F83FCC}" type="presParOf" srcId="{60BC7093-4CA2-BA4A-9F3E-E257554B1652}" destId="{1DA4C549-FCFB-FE4A-8FBF-6A433256072B}" srcOrd="0" destOrd="0" presId="urn:microsoft.com/office/officeart/2005/8/layout/hList7"/>
    <dgm:cxn modelId="{13041111-2DA2-7843-84C4-1FAC2BD4B38C}" type="presParOf" srcId="{60BC7093-4CA2-BA4A-9F3E-E257554B1652}" destId="{033834B2-21C0-0B4A-A257-8F2EAC675143}" srcOrd="1" destOrd="0" presId="urn:microsoft.com/office/officeart/2005/8/layout/hList7"/>
    <dgm:cxn modelId="{A3424515-4B31-B440-A7F6-3884FF2F93DB}" type="presParOf" srcId="{60BC7093-4CA2-BA4A-9F3E-E257554B1652}" destId="{09AD67B7-C087-6B40-B1A2-500F5F1A7159}" srcOrd="2" destOrd="0" presId="urn:microsoft.com/office/officeart/2005/8/layout/hList7"/>
    <dgm:cxn modelId="{15B895AD-0FC6-DB49-BC22-97FC4ECD3FC1}" type="presParOf" srcId="{60BC7093-4CA2-BA4A-9F3E-E257554B1652}" destId="{542503D7-1407-A549-9979-BEF4C9175746}" srcOrd="3" destOrd="0" presId="urn:microsoft.com/office/officeart/2005/8/layout/hList7"/>
    <dgm:cxn modelId="{73411086-1F6A-F044-8149-92356B85577F}" type="presParOf" srcId="{28943C7A-7E71-4046-8EFE-ABE888B090C4}" destId="{0F9A002F-BA5B-C542-A597-A02040F4A4DF}" srcOrd="3" destOrd="0" presId="urn:microsoft.com/office/officeart/2005/8/layout/hList7"/>
    <dgm:cxn modelId="{A5893759-4AF0-0E48-9473-A7CCA32AE061}" type="presParOf" srcId="{28943C7A-7E71-4046-8EFE-ABE888B090C4}" destId="{30F00768-BB9E-214B-813D-7B499E222D57}" srcOrd="4" destOrd="0" presId="urn:microsoft.com/office/officeart/2005/8/layout/hList7"/>
    <dgm:cxn modelId="{8B9AF315-24DD-4B44-A18E-94367338A067}" type="presParOf" srcId="{30F00768-BB9E-214B-813D-7B499E222D57}" destId="{A82BE913-00A9-CA4C-8AB2-86ACA887453C}" srcOrd="0" destOrd="0" presId="urn:microsoft.com/office/officeart/2005/8/layout/hList7"/>
    <dgm:cxn modelId="{9D050D32-3939-E54B-9991-2243FE6E81C8}" type="presParOf" srcId="{30F00768-BB9E-214B-813D-7B499E222D57}" destId="{E400ECC2-6ABC-0848-BC83-9323ECC5FF71}" srcOrd="1" destOrd="0" presId="urn:microsoft.com/office/officeart/2005/8/layout/hList7"/>
    <dgm:cxn modelId="{69263B75-45D4-8749-ABEC-2A6D416E63C0}" type="presParOf" srcId="{30F00768-BB9E-214B-813D-7B499E222D57}" destId="{8037EBFF-EBAB-FD4F-A9B3-DA8AD22E50EE}" srcOrd="2" destOrd="0" presId="urn:microsoft.com/office/officeart/2005/8/layout/hList7"/>
    <dgm:cxn modelId="{55528553-CF61-7B4B-89D1-96F3781566FD}" type="presParOf" srcId="{30F00768-BB9E-214B-813D-7B499E222D57}" destId="{C7BABDFF-13F0-B74A-A21E-27E3088B37FE}" srcOrd="3" destOrd="0" presId="urn:microsoft.com/office/officeart/2005/8/layout/hList7"/>
    <dgm:cxn modelId="{B6A041B7-AD2D-4F42-95F0-12D86E503CA0}" type="presParOf" srcId="{28943C7A-7E71-4046-8EFE-ABE888B090C4}" destId="{32CBC236-2B63-984F-99AB-045DF477ED29}" srcOrd="5" destOrd="0" presId="urn:microsoft.com/office/officeart/2005/8/layout/hList7"/>
    <dgm:cxn modelId="{866040EF-54DE-C24F-A5A8-1A42F0E9579E}" type="presParOf" srcId="{28943C7A-7E71-4046-8EFE-ABE888B090C4}" destId="{4433581A-42D6-B34E-A0B4-C21288922447}" srcOrd="6" destOrd="0" presId="urn:microsoft.com/office/officeart/2005/8/layout/hList7"/>
    <dgm:cxn modelId="{FD45C40E-4788-9C43-96F3-06402E21894C}" type="presParOf" srcId="{4433581A-42D6-B34E-A0B4-C21288922447}" destId="{3F112B58-B126-3F49-92B7-C38FDEA1ED67}" srcOrd="0" destOrd="0" presId="urn:microsoft.com/office/officeart/2005/8/layout/hList7"/>
    <dgm:cxn modelId="{F6DF1A1E-5D5C-0541-93A5-3E26AC431DAE}" type="presParOf" srcId="{4433581A-42D6-B34E-A0B4-C21288922447}" destId="{95949517-E7A1-4D45-AF54-AE6614885E90}" srcOrd="1" destOrd="0" presId="urn:microsoft.com/office/officeart/2005/8/layout/hList7"/>
    <dgm:cxn modelId="{BE957B8A-414A-5343-936C-2091EA40E443}" type="presParOf" srcId="{4433581A-42D6-B34E-A0B4-C21288922447}" destId="{925666B2-98AF-9A45-A0D7-D0AB7552B345}" srcOrd="2" destOrd="0" presId="urn:microsoft.com/office/officeart/2005/8/layout/hList7"/>
    <dgm:cxn modelId="{A347E7EB-F58A-DF4A-B398-21DDBB8A8BAE}" type="presParOf" srcId="{4433581A-42D6-B34E-A0B4-C21288922447}" destId="{6A7DA6EA-35E5-DB4B-8F52-3AE2EB12564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D1691-3CF4-2C48-A99E-13AEE7C9CDEA}">
      <dsp:nvSpPr>
        <dsp:cNvPr id="0" name=""/>
        <dsp:cNvSpPr/>
      </dsp:nvSpPr>
      <dsp:spPr>
        <a:xfrm>
          <a:off x="2546" y="0"/>
          <a:ext cx="2669170" cy="4335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lt1"/>
            </a:buClr>
            <a:buSzPts val="1600"/>
            <a:buNone/>
          </a:pPr>
          <a:r>
            <a:rPr lang="en-US" sz="1500" b="1" kern="1200" dirty="0">
              <a:solidFill>
                <a:srgbClr val="26408F"/>
              </a:solidFill>
              <a:latin typeface="+mn-lt"/>
              <a:ea typeface="Lucida Sans"/>
              <a:cs typeface="Lucida Sans"/>
              <a:sym typeface="Lucida Sans"/>
            </a:rPr>
            <a:t>COURTESY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lt1"/>
            </a:buClr>
            <a:buSzPts val="1600"/>
            <a:buNone/>
          </a:pPr>
          <a:r>
            <a:rPr lang="en-US" sz="1500" kern="1200" dirty="0">
              <a:solidFill>
                <a:schemeClr val="bg1"/>
              </a:solidFill>
              <a:latin typeface="+mn-lt"/>
              <a:ea typeface="Lucida Sans"/>
              <a:cs typeface="Lucida Sans"/>
              <a:sym typeface="Lucida Sans"/>
            </a:rPr>
            <a:t>Simple acts of courtesy take little or no extra time. They help others feel more at ease and pave the way for harmonious relationships.</a:t>
          </a:r>
          <a:endParaRPr lang="en-US" sz="1500" kern="1200" dirty="0">
            <a:solidFill>
              <a:schemeClr val="bg1"/>
            </a:solidFill>
            <a:latin typeface="+mn-lt"/>
          </a:endParaRPr>
        </a:p>
      </dsp:txBody>
      <dsp:txXfrm>
        <a:off x="2546" y="1734276"/>
        <a:ext cx="2669170" cy="1734276"/>
      </dsp:txXfrm>
    </dsp:sp>
    <dsp:sp modelId="{2BC4F772-DF51-1648-B491-56C119A63BC0}">
      <dsp:nvSpPr>
        <dsp:cNvPr id="0" name=""/>
        <dsp:cNvSpPr/>
      </dsp:nvSpPr>
      <dsp:spPr>
        <a:xfrm>
          <a:off x="615239" y="260141"/>
          <a:ext cx="1443784" cy="144378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4C549-FCFB-FE4A-8FBF-6A433256072B}">
      <dsp:nvSpPr>
        <dsp:cNvPr id="0" name=""/>
        <dsp:cNvSpPr/>
      </dsp:nvSpPr>
      <dsp:spPr>
        <a:xfrm>
          <a:off x="2751792" y="0"/>
          <a:ext cx="2669170" cy="4335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lt1"/>
            </a:buClr>
            <a:buSzPts val="1800"/>
            <a:buNone/>
          </a:pPr>
          <a:r>
            <a:rPr lang="en-US" sz="1500" b="1" kern="1200" dirty="0">
              <a:solidFill>
                <a:srgbClr val="26408F"/>
              </a:solidFill>
              <a:latin typeface="+mn-lt"/>
              <a:ea typeface="Lucida Sans"/>
              <a:cs typeface="Lucida Sans"/>
              <a:sym typeface="Lucida Sans"/>
            </a:rPr>
            <a:t>ATTITUDE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lt1"/>
            </a:buClr>
            <a:buSzPts val="1800"/>
            <a:buNone/>
          </a:pPr>
          <a:r>
            <a:rPr lang="en-US" sz="1500" kern="1200" dirty="0">
              <a:solidFill>
                <a:schemeClr val="bg1"/>
              </a:solidFill>
              <a:latin typeface="+mn-lt"/>
              <a:ea typeface="Lucida Sans"/>
              <a:cs typeface="Lucida Sans"/>
              <a:sym typeface="Lucida Sans"/>
            </a:rPr>
            <a:t>A positive attitude has a powerful influence on the way others fell and relate to you.</a:t>
          </a:r>
          <a:endParaRPr lang="en-US" sz="1500" kern="1200" dirty="0">
            <a:solidFill>
              <a:schemeClr val="bg1"/>
            </a:solidFill>
            <a:latin typeface="+mn-lt"/>
          </a:endParaRPr>
        </a:p>
      </dsp:txBody>
      <dsp:txXfrm>
        <a:off x="2751792" y="1734276"/>
        <a:ext cx="2669170" cy="1734276"/>
      </dsp:txXfrm>
    </dsp:sp>
    <dsp:sp modelId="{542503D7-1407-A549-9979-BEF4C9175746}">
      <dsp:nvSpPr>
        <dsp:cNvPr id="0" name=""/>
        <dsp:cNvSpPr/>
      </dsp:nvSpPr>
      <dsp:spPr>
        <a:xfrm>
          <a:off x="3364484" y="260141"/>
          <a:ext cx="1443784" cy="144378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BE913-00A9-CA4C-8AB2-86ACA887453C}">
      <dsp:nvSpPr>
        <dsp:cNvPr id="0" name=""/>
        <dsp:cNvSpPr/>
      </dsp:nvSpPr>
      <dsp:spPr>
        <a:xfrm>
          <a:off x="5501037" y="0"/>
          <a:ext cx="2669170" cy="4335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lt1"/>
            </a:buClr>
            <a:buSzPts val="1600"/>
            <a:buNone/>
          </a:pPr>
          <a:r>
            <a:rPr lang="en-US" sz="1500" b="1" kern="1200" dirty="0">
              <a:solidFill>
                <a:srgbClr val="26408F"/>
              </a:solidFill>
              <a:latin typeface="+mn-lt"/>
              <a:ea typeface="Lucida Sans"/>
              <a:cs typeface="Lucida Sans"/>
              <a:sym typeface="Lucida Sans"/>
            </a:rPr>
            <a:t>RESPECT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lt1"/>
            </a:buClr>
            <a:buSzPts val="1600"/>
            <a:buNone/>
          </a:pPr>
          <a:r>
            <a:rPr lang="en-US" sz="1500" kern="1200" dirty="0">
              <a:solidFill>
                <a:schemeClr val="bg1"/>
              </a:solidFill>
              <a:latin typeface="+mn-lt"/>
              <a:ea typeface="Lucida Sans"/>
              <a:cs typeface="Lucida Sans"/>
              <a:sym typeface="Lucida Sans"/>
            </a:rPr>
            <a:t>As professionals we have great respect for each other, the work we do and for the needs and feelings of patients and coworkers.</a:t>
          </a:r>
          <a:endParaRPr lang="en-US" sz="1500" kern="1200" dirty="0">
            <a:solidFill>
              <a:schemeClr val="bg1"/>
            </a:solidFill>
            <a:latin typeface="+mn-lt"/>
          </a:endParaRPr>
        </a:p>
      </dsp:txBody>
      <dsp:txXfrm>
        <a:off x="5501037" y="1734276"/>
        <a:ext cx="2669170" cy="1734276"/>
      </dsp:txXfrm>
    </dsp:sp>
    <dsp:sp modelId="{C7BABDFF-13F0-B74A-A21E-27E3088B37FE}">
      <dsp:nvSpPr>
        <dsp:cNvPr id="0" name=""/>
        <dsp:cNvSpPr/>
      </dsp:nvSpPr>
      <dsp:spPr>
        <a:xfrm>
          <a:off x="6113730" y="260141"/>
          <a:ext cx="1443784" cy="144378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12B58-B126-3F49-92B7-C38FDEA1ED67}">
      <dsp:nvSpPr>
        <dsp:cNvPr id="0" name=""/>
        <dsp:cNvSpPr/>
      </dsp:nvSpPr>
      <dsp:spPr>
        <a:xfrm>
          <a:off x="8250283" y="0"/>
          <a:ext cx="2669170" cy="4335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26408F"/>
              </a:solidFill>
              <a:latin typeface="+mn-lt"/>
              <a:ea typeface="Lucida Sans"/>
              <a:cs typeface="Lucida Sans"/>
              <a:sym typeface="Lucida Sans"/>
            </a:rPr>
            <a:t>ENTHUSIASM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  <a:latin typeface="+mn-lt"/>
              <a:ea typeface="Lucida Sans"/>
              <a:cs typeface="Lucida Sans"/>
              <a:sym typeface="Lucida Sans"/>
            </a:rPr>
            <a:t>Enthusiasm truly is contagious. It helps others feel more confident in you and your ability</a:t>
          </a:r>
          <a:endParaRPr lang="en-US" sz="1500" kern="1200" dirty="0">
            <a:solidFill>
              <a:schemeClr val="bg1"/>
            </a:solidFill>
            <a:latin typeface="+mn-lt"/>
          </a:endParaRPr>
        </a:p>
      </dsp:txBody>
      <dsp:txXfrm>
        <a:off x="8250283" y="1734276"/>
        <a:ext cx="2669170" cy="1734276"/>
      </dsp:txXfrm>
    </dsp:sp>
    <dsp:sp modelId="{6A7DA6EA-35E5-DB4B-8F52-3AE2EB12564F}">
      <dsp:nvSpPr>
        <dsp:cNvPr id="0" name=""/>
        <dsp:cNvSpPr/>
      </dsp:nvSpPr>
      <dsp:spPr>
        <a:xfrm>
          <a:off x="8862975" y="260141"/>
          <a:ext cx="1443784" cy="144378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2C8F0-7105-A741-9638-2B6DC8153B03}">
      <dsp:nvSpPr>
        <dsp:cNvPr id="0" name=""/>
        <dsp:cNvSpPr/>
      </dsp:nvSpPr>
      <dsp:spPr>
        <a:xfrm>
          <a:off x="436880" y="3468552"/>
          <a:ext cx="10048240" cy="65035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93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26822" b="12572"/>
          <a:stretch/>
        </p:blipFill>
        <p:spPr>
          <a:xfrm>
            <a:off x="-132080" y="1270000"/>
            <a:ext cx="12535132" cy="42773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3"/>
          <p:cNvSpPr txBox="1">
            <a:spLocks noGrp="1"/>
          </p:cNvSpPr>
          <p:nvPr>
            <p:ph type="ctrTitle"/>
          </p:nvPr>
        </p:nvSpPr>
        <p:spPr>
          <a:xfrm>
            <a:off x="775386" y="1950718"/>
            <a:ext cx="9244914" cy="333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93"/>
          <p:cNvSpPr txBox="1">
            <a:spLocks noGrp="1"/>
          </p:cNvSpPr>
          <p:nvPr>
            <p:ph type="subTitle" idx="1"/>
          </p:nvPr>
        </p:nvSpPr>
        <p:spPr>
          <a:xfrm>
            <a:off x="876300" y="5730239"/>
            <a:ext cx="9144000" cy="99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C58963"/>
              </a:buClr>
              <a:buSzPts val="1600"/>
              <a:buFont typeface="Arial"/>
              <a:buNone/>
              <a:defRPr sz="2000">
                <a:solidFill>
                  <a:srgbClr val="25408F"/>
                </a:solidFill>
              </a:defRPr>
            </a:lvl1pPr>
            <a:lvl2pPr lvl="1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2"/>
          <p:cNvSpPr/>
          <p:nvPr/>
        </p:nvSpPr>
        <p:spPr>
          <a:xfrm>
            <a:off x="487680" y="5303520"/>
            <a:ext cx="2084832" cy="14264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34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3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3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" name="Google Shape;68;p10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4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914400" lvl="1" indent="-330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69;p10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4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648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4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589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04"/>
          <p:cNvSpPr/>
          <p:nvPr/>
        </p:nvSpPr>
        <p:spPr>
          <a:xfrm>
            <a:off x="7510013" y="1"/>
            <a:ext cx="3648973" cy="6857999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04"/>
          <p:cNvSpPr txBox="1">
            <a:spLocks noGrp="1"/>
          </p:cNvSpPr>
          <p:nvPr>
            <p:ph type="title"/>
          </p:nvPr>
        </p:nvSpPr>
        <p:spPr>
          <a:xfrm>
            <a:off x="838200" y="203129"/>
            <a:ext cx="6671813" cy="116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0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551025" cy="436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Google Shape;76;p104"/>
          <p:cNvSpPr>
            <a:spLocks noGrp="1"/>
          </p:cNvSpPr>
          <p:nvPr>
            <p:ph type="pic" idx="2"/>
          </p:nvPr>
        </p:nvSpPr>
        <p:spPr>
          <a:xfrm>
            <a:off x="7510013" y="0"/>
            <a:ext cx="3648974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099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5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5"/>
          <p:cNvSpPr txBox="1">
            <a:spLocks noGrp="1"/>
          </p:cNvSpPr>
          <p:nvPr>
            <p:ph type="title"/>
          </p:nvPr>
        </p:nvSpPr>
        <p:spPr>
          <a:xfrm>
            <a:off x="838199" y="203131"/>
            <a:ext cx="10337801" cy="116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Google Shape;81;p10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337800" cy="445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/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/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/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/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3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168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452F8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6"/>
          <p:cNvSpPr/>
          <p:nvPr/>
        </p:nvSpPr>
        <p:spPr>
          <a:xfrm>
            <a:off x="0" y="0"/>
            <a:ext cx="12192000" cy="6877516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5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07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" y="-12700"/>
            <a:ext cx="12360886" cy="69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7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9854" b="20292"/>
          <a:stretch/>
        </p:blipFill>
        <p:spPr>
          <a:xfrm>
            <a:off x="0" y="0"/>
            <a:ext cx="12360886" cy="41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07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596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4"/>
          <p:cNvSpPr/>
          <p:nvPr/>
        </p:nvSpPr>
        <p:spPr>
          <a:xfrm>
            <a:off x="-1" y="0"/>
            <a:ext cx="12192001" cy="321056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94"/>
          <p:cNvSpPr txBox="1">
            <a:spLocks noGrp="1"/>
          </p:cNvSpPr>
          <p:nvPr>
            <p:ph type="title"/>
          </p:nvPr>
        </p:nvSpPr>
        <p:spPr>
          <a:xfrm>
            <a:off x="838200" y="16052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94"/>
          <p:cNvSpPr txBox="1">
            <a:spLocks noGrp="1"/>
          </p:cNvSpPr>
          <p:nvPr>
            <p:ph type="body" idx="1"/>
          </p:nvPr>
        </p:nvSpPr>
        <p:spPr>
          <a:xfrm>
            <a:off x="838200" y="3428999"/>
            <a:ext cx="10515600" cy="231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None/>
              <a:defRPr>
                <a:solidFill>
                  <a:srgbClr val="0C0C0C"/>
                </a:solidFill>
              </a:defRPr>
            </a:lvl1pPr>
            <a:lvl2pPr marL="914400" lvl="1" indent="-22860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None/>
              <a:defRPr>
                <a:solidFill>
                  <a:srgbClr val="0C0C0C"/>
                </a:solidFill>
              </a:defRPr>
            </a:lvl2pPr>
            <a:lvl3pPr marL="1371600" lvl="2" indent="-320039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oogle Shape;22;p94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053" t="26822" r="62310" b="63533"/>
          <a:stretch/>
        </p:blipFill>
        <p:spPr>
          <a:xfrm>
            <a:off x="0" y="477758"/>
            <a:ext cx="4592320" cy="6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56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 preserve="1">
  <p:cSld name="3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4"/>
          <p:cNvSpPr/>
          <p:nvPr/>
        </p:nvSpPr>
        <p:spPr>
          <a:xfrm>
            <a:off x="-1" y="0"/>
            <a:ext cx="12192001" cy="321056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94"/>
          <p:cNvSpPr txBox="1">
            <a:spLocks noGrp="1"/>
          </p:cNvSpPr>
          <p:nvPr>
            <p:ph type="title"/>
          </p:nvPr>
        </p:nvSpPr>
        <p:spPr>
          <a:xfrm>
            <a:off x="838200" y="16052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94"/>
          <p:cNvSpPr txBox="1">
            <a:spLocks noGrp="1"/>
          </p:cNvSpPr>
          <p:nvPr>
            <p:ph type="body" idx="1"/>
          </p:nvPr>
        </p:nvSpPr>
        <p:spPr>
          <a:xfrm>
            <a:off x="838200" y="3428999"/>
            <a:ext cx="10515600" cy="231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1113" lv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None/>
              <a:tabLst/>
              <a:defRPr sz="2800">
                <a:solidFill>
                  <a:srgbClr val="0C0C0C"/>
                </a:solidFill>
              </a:defRPr>
            </a:lvl1pPr>
            <a:lvl2pPr marL="914400" lvl="1" indent="-22860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None/>
              <a:defRPr>
                <a:solidFill>
                  <a:srgbClr val="0C0C0C"/>
                </a:solidFill>
              </a:defRPr>
            </a:lvl2pPr>
            <a:lvl3pPr marL="1371600" lvl="2" indent="-320039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oogle Shape;22;p94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053" t="26822" r="62310" b="63533"/>
          <a:stretch/>
        </p:blipFill>
        <p:spPr>
          <a:xfrm>
            <a:off x="0" y="477758"/>
            <a:ext cx="4592320" cy="6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58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5"/>
          <p:cNvSpPr/>
          <p:nvPr/>
        </p:nvSpPr>
        <p:spPr>
          <a:xfrm>
            <a:off x="0" y="0"/>
            <a:ext cx="7966895" cy="6877515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95"/>
          <p:cNvSpPr txBox="1">
            <a:spLocks noGrp="1"/>
          </p:cNvSpPr>
          <p:nvPr>
            <p:ph type="title"/>
          </p:nvPr>
        </p:nvSpPr>
        <p:spPr>
          <a:xfrm>
            <a:off x="757667" y="1152421"/>
            <a:ext cx="492376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95"/>
          <p:cNvSpPr txBox="1">
            <a:spLocks noGrp="1"/>
          </p:cNvSpPr>
          <p:nvPr>
            <p:ph type="body" idx="1"/>
          </p:nvPr>
        </p:nvSpPr>
        <p:spPr>
          <a:xfrm>
            <a:off x="757667" y="2550275"/>
            <a:ext cx="4923765" cy="342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chemeClr val="lt1"/>
                </a:solidFill>
              </a:defRPr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chemeClr val="lt1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95"/>
          <p:cNvSpPr/>
          <p:nvPr/>
        </p:nvSpPr>
        <p:spPr>
          <a:xfrm>
            <a:off x="6900076" y="1598753"/>
            <a:ext cx="3648973" cy="36604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95"/>
          <p:cNvSpPr>
            <a:spLocks noGrp="1"/>
          </p:cNvSpPr>
          <p:nvPr>
            <p:ph type="pic" idx="2"/>
          </p:nvPr>
        </p:nvSpPr>
        <p:spPr>
          <a:xfrm>
            <a:off x="6900075" y="1598753"/>
            <a:ext cx="3648974" cy="3660494"/>
          </a:xfrm>
          <a:prstGeom prst="rect">
            <a:avLst/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38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96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" y="-12700"/>
            <a:ext cx="12360886" cy="69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96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9854" b="20292"/>
          <a:stretch/>
        </p:blipFill>
        <p:spPr>
          <a:xfrm>
            <a:off x="0" y="0"/>
            <a:ext cx="12360886" cy="41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96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96"/>
          <p:cNvSpPr txBox="1">
            <a:spLocks noGrp="1"/>
          </p:cNvSpPr>
          <p:nvPr>
            <p:ph type="body" idx="1"/>
          </p:nvPr>
        </p:nvSpPr>
        <p:spPr>
          <a:xfrm>
            <a:off x="1524000" y="4622800"/>
            <a:ext cx="91440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24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7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7"/>
          <p:cNvSpPr txBox="1">
            <a:spLocks noGrp="1"/>
          </p:cNvSpPr>
          <p:nvPr>
            <p:ph type="title"/>
          </p:nvPr>
        </p:nvSpPr>
        <p:spPr>
          <a:xfrm>
            <a:off x="839788" y="1238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 b="1">
                <a:solidFill>
                  <a:srgbClr val="4696D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9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 b="1">
                <a:solidFill>
                  <a:srgbClr val="4696D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41;p9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81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8"/>
          <p:cNvSpPr/>
          <p:nvPr/>
        </p:nvSpPr>
        <p:spPr>
          <a:xfrm>
            <a:off x="0" y="0"/>
            <a:ext cx="3327400" cy="6857999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8"/>
          <p:cNvSpPr txBox="1">
            <a:spLocks noGrp="1"/>
          </p:cNvSpPr>
          <p:nvPr>
            <p:ph type="title"/>
          </p:nvPr>
        </p:nvSpPr>
        <p:spPr>
          <a:xfrm>
            <a:off x="226203" y="2737189"/>
            <a:ext cx="28749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6" name="Google Shape;46;p98"/>
          <p:cNvSpPr txBox="1">
            <a:spLocks noGrp="1"/>
          </p:cNvSpPr>
          <p:nvPr>
            <p:ph type="body" idx="1"/>
          </p:nvPr>
        </p:nvSpPr>
        <p:spPr>
          <a:xfrm>
            <a:off x="4274288" y="653142"/>
            <a:ext cx="7097619" cy="549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052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18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9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99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9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42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68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0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0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100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31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None/>
              <a:defRPr sz="1800" i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4696D2"/>
              </a:buClr>
              <a:buSzPts val="1600"/>
              <a:buNone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558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408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540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052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98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987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5918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xfrm>
            <a:off x="774700" y="1951038"/>
            <a:ext cx="6170386" cy="3332162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Service Excellence</a:t>
            </a:r>
          </a:p>
        </p:txBody>
      </p:sp>
      <p:sp>
        <p:nvSpPr>
          <p:cNvPr id="104" name="Google Shape;104;p1"/>
          <p:cNvSpPr txBox="1">
            <a:spLocks noGrp="1"/>
          </p:cNvSpPr>
          <p:nvPr>
            <p:ph type="subTitle" idx="1"/>
          </p:nvPr>
        </p:nvSpPr>
        <p:spPr>
          <a:xfrm>
            <a:off x="876300" y="5730239"/>
            <a:ext cx="9144000" cy="995680"/>
          </a:xfr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r>
              <a:rPr lang="en-US"/>
              <a:t>Creating a positive experience for our patients and customers 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CARE diagram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264119-B9B0-BC29-9FBD-EC2889A78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2F6C23E-F4A6-D1D4-4C72-D12AE5CD5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4741749"/>
              </p:ext>
            </p:extLst>
          </p:nvPr>
        </p:nvGraphicFramePr>
        <p:xfrm>
          <a:off x="838200" y="1825624"/>
          <a:ext cx="10922000" cy="4335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1" name="Google Shape;181;p9"/>
          <p:cNvSpPr txBox="1"/>
          <p:nvPr/>
        </p:nvSpPr>
        <p:spPr>
          <a:xfrm>
            <a:off x="4401333" y="2380990"/>
            <a:ext cx="1066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 dirty="0">
                <a:solidFill>
                  <a:srgbClr val="26408F"/>
                </a:solidFill>
                <a:latin typeface="+mn-lt"/>
                <a:ea typeface="Lucida Sans"/>
                <a:cs typeface="Lucida Sans"/>
                <a:sym typeface="Lucida Sans"/>
              </a:rPr>
              <a:t>A</a:t>
            </a:r>
            <a:endParaRPr b="1" dirty="0">
              <a:solidFill>
                <a:srgbClr val="26408F"/>
              </a:solidFill>
              <a:latin typeface="+mn-lt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7187853" y="2380989"/>
            <a:ext cx="1066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 dirty="0">
                <a:solidFill>
                  <a:srgbClr val="26408F"/>
                </a:solidFill>
                <a:latin typeface="+mn-lt"/>
                <a:ea typeface="Lucida Sans"/>
                <a:cs typeface="Lucida Sans"/>
                <a:sym typeface="Lucida Sans"/>
              </a:rPr>
              <a:t>R</a:t>
            </a:r>
            <a:endParaRPr b="1" dirty="0">
              <a:solidFill>
                <a:srgbClr val="26408F"/>
              </a:solidFill>
              <a:latin typeface="+mn-lt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9879906" y="2380991"/>
            <a:ext cx="1066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 dirty="0">
                <a:solidFill>
                  <a:srgbClr val="26408F"/>
                </a:solidFill>
                <a:latin typeface="+mn-lt"/>
                <a:ea typeface="Lucida Sans"/>
                <a:cs typeface="Lucida Sans"/>
                <a:sym typeface="Lucida Sans"/>
              </a:rPr>
              <a:t>E</a:t>
            </a:r>
            <a:endParaRPr b="1" dirty="0">
              <a:solidFill>
                <a:srgbClr val="26408F"/>
              </a:solidFill>
              <a:latin typeface="+mn-lt"/>
            </a:endParaRPr>
          </a:p>
        </p:txBody>
      </p:sp>
      <p:sp>
        <p:nvSpPr>
          <p:cNvPr id="15" name="Google Shape;181;p9">
            <a:extLst>
              <a:ext uri="{FF2B5EF4-FFF2-40B4-BE49-F238E27FC236}">
                <a16:creationId xmlns:a16="http://schemas.microsoft.com/office/drawing/2014/main" id="{A92270BE-EC4C-8224-F2ED-83B72782FE2B}"/>
              </a:ext>
            </a:extLst>
          </p:cNvPr>
          <p:cNvSpPr txBox="1"/>
          <p:nvPr/>
        </p:nvSpPr>
        <p:spPr>
          <a:xfrm>
            <a:off x="1614813" y="2380990"/>
            <a:ext cx="1066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 dirty="0">
                <a:solidFill>
                  <a:srgbClr val="26408F"/>
                </a:solidFill>
                <a:latin typeface="+mn-lt"/>
                <a:ea typeface="Lucida Sans"/>
                <a:cs typeface="Lucida Sans"/>
                <a:sym typeface="Lucida Sans"/>
              </a:rPr>
              <a:t>C</a:t>
            </a:r>
            <a:endParaRPr b="1" dirty="0">
              <a:solidFill>
                <a:srgbClr val="26408F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>
            <a:spLocks noGrp="1"/>
          </p:cNvSpPr>
          <p:nvPr>
            <p:ph type="title"/>
          </p:nvPr>
        </p:nvSpPr>
        <p:spPr>
          <a:xfrm>
            <a:off x="226203" y="2737189"/>
            <a:ext cx="2874993" cy="978689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en-US" dirty="0"/>
              <a:t>Relationship Skills</a:t>
            </a:r>
          </a:p>
        </p:txBody>
      </p:sp>
      <p:grpSp>
        <p:nvGrpSpPr>
          <p:cNvPr id="192" name="Google Shape;192;p10"/>
          <p:cNvGrpSpPr/>
          <p:nvPr/>
        </p:nvGrpSpPr>
        <p:grpSpPr>
          <a:xfrm>
            <a:off x="4612490" y="240439"/>
            <a:ext cx="6319064" cy="6319064"/>
            <a:chOff x="1260067" y="2767"/>
            <a:chExt cx="6319064" cy="6319064"/>
          </a:xfrm>
        </p:grpSpPr>
        <p:sp>
          <p:nvSpPr>
            <p:cNvPr id="193" name="Google Shape;193;p10"/>
            <p:cNvSpPr/>
            <p:nvPr/>
          </p:nvSpPr>
          <p:spPr>
            <a:xfrm>
              <a:off x="1987623" y="730323"/>
              <a:ext cx="4863952" cy="4863952"/>
            </a:xfrm>
            <a:prstGeom prst="blockArc">
              <a:avLst>
                <a:gd name="adj1" fmla="val 10800000"/>
                <a:gd name="adj2" fmla="val 16200000"/>
                <a:gd name="adj3" fmla="val 4642"/>
              </a:avLst>
            </a:prstGeom>
            <a:solidFill>
              <a:srgbClr val="B7B8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1987623" y="730323"/>
              <a:ext cx="4863952" cy="4863952"/>
            </a:xfrm>
            <a:prstGeom prst="blockArc">
              <a:avLst>
                <a:gd name="adj1" fmla="val 5400000"/>
                <a:gd name="adj2" fmla="val 10800000"/>
                <a:gd name="adj3" fmla="val 4642"/>
              </a:avLst>
            </a:prstGeom>
            <a:solidFill>
              <a:srgbClr val="B7B8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1987623" y="730323"/>
              <a:ext cx="4863952" cy="4863952"/>
            </a:xfrm>
            <a:prstGeom prst="blockArc">
              <a:avLst>
                <a:gd name="adj1" fmla="val 0"/>
                <a:gd name="adj2" fmla="val 5400000"/>
                <a:gd name="adj3" fmla="val 4642"/>
              </a:avLst>
            </a:prstGeom>
            <a:solidFill>
              <a:srgbClr val="B7B8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1987623" y="730323"/>
              <a:ext cx="4863952" cy="4863952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  <a:solidFill>
              <a:srgbClr val="B7B8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3299593" y="2042293"/>
              <a:ext cx="2240012" cy="2240012"/>
            </a:xfrm>
            <a:prstGeom prst="ellipse">
              <a:avLst/>
            </a:prstGeom>
            <a:solidFill>
              <a:schemeClr val="accent1"/>
            </a:solidFill>
            <a:ln w="55000" cap="flat" cmpd="thickThin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198" name="Google Shape;198;p10"/>
            <p:cNvSpPr txBox="1"/>
            <p:nvPr/>
          </p:nvSpPr>
          <p:spPr>
            <a:xfrm>
              <a:off x="3627635" y="2370335"/>
              <a:ext cx="1583928" cy="1583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500"/>
              </a:pPr>
              <a:r>
                <a:rPr lang="en-US" sz="2500">
                  <a:solidFill>
                    <a:schemeClr val="lt1"/>
                  </a:solidFill>
                  <a:latin typeface="+mn-lt"/>
                  <a:ea typeface="Lucida Sans"/>
                  <a:cs typeface="Lucida Sans"/>
                  <a:sym typeface="Lucida Sans"/>
                </a:rPr>
                <a:t>Customer Service</a:t>
              </a:r>
              <a:endParaRPr>
                <a:latin typeface="+mn-lt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635595" y="2767"/>
              <a:ext cx="1568008" cy="1568008"/>
            </a:xfrm>
            <a:prstGeom prst="ellipse">
              <a:avLst/>
            </a:prstGeom>
            <a:solidFill>
              <a:schemeClr val="accent1"/>
            </a:solidFill>
            <a:ln w="55000" cap="flat" cmpd="thickThin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200" name="Google Shape;200;p10"/>
            <p:cNvSpPr txBox="1"/>
            <p:nvPr/>
          </p:nvSpPr>
          <p:spPr>
            <a:xfrm>
              <a:off x="3865224" y="232396"/>
              <a:ext cx="1108750" cy="110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n-US" sz="1600" b="1">
                  <a:solidFill>
                    <a:schemeClr val="lt1"/>
                  </a:solidFill>
                  <a:latin typeface="+mn-lt"/>
                  <a:ea typeface="Lucida Sans"/>
                  <a:cs typeface="Lucida Sans"/>
                  <a:sym typeface="Lucida Sans"/>
                </a:rPr>
                <a:t>Listen</a:t>
              </a:r>
              <a:endParaRPr>
                <a:latin typeface="+mn-lt"/>
              </a:endParaRPr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6011123" y="2378295"/>
              <a:ext cx="1568008" cy="1568008"/>
            </a:xfrm>
            <a:prstGeom prst="ellipse">
              <a:avLst/>
            </a:prstGeom>
            <a:solidFill>
              <a:schemeClr val="accent1"/>
            </a:solidFill>
            <a:ln w="55000" cap="flat" cmpd="thickThin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202" name="Google Shape;202;p10"/>
            <p:cNvSpPr txBox="1"/>
            <p:nvPr/>
          </p:nvSpPr>
          <p:spPr>
            <a:xfrm>
              <a:off x="6240752" y="2607924"/>
              <a:ext cx="1108750" cy="110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n-US" sz="1600" b="1">
                  <a:solidFill>
                    <a:schemeClr val="lt1"/>
                  </a:solidFill>
                  <a:latin typeface="+mn-lt"/>
                  <a:ea typeface="Lucida Sans"/>
                  <a:cs typeface="Lucida Sans"/>
                  <a:sym typeface="Lucida Sans"/>
                </a:rPr>
                <a:t>Empathize</a:t>
              </a:r>
              <a:endParaRPr>
                <a:latin typeface="+mn-lt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3635595" y="4753823"/>
              <a:ext cx="1568008" cy="1568008"/>
            </a:xfrm>
            <a:prstGeom prst="ellipse">
              <a:avLst/>
            </a:prstGeom>
            <a:solidFill>
              <a:schemeClr val="accent1"/>
            </a:solidFill>
            <a:ln w="55000" cap="flat" cmpd="thickThin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204" name="Google Shape;204;p10"/>
            <p:cNvSpPr txBox="1"/>
            <p:nvPr/>
          </p:nvSpPr>
          <p:spPr>
            <a:xfrm>
              <a:off x="3865224" y="4983452"/>
              <a:ext cx="1108750" cy="110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n-US" sz="1600" b="1">
                  <a:solidFill>
                    <a:schemeClr val="lt1"/>
                  </a:solidFill>
                  <a:latin typeface="+mn-lt"/>
                  <a:ea typeface="Lucida Sans"/>
                  <a:cs typeface="Lucida Sans"/>
                  <a:sym typeface="Lucida Sans"/>
                </a:rPr>
                <a:t>Fact Finding</a:t>
              </a:r>
              <a:endParaRPr>
                <a:latin typeface="+mn-lt"/>
              </a:endParaRPr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1260067" y="2378295"/>
              <a:ext cx="1568008" cy="1568008"/>
            </a:xfrm>
            <a:prstGeom prst="ellipse">
              <a:avLst/>
            </a:prstGeom>
            <a:solidFill>
              <a:schemeClr val="accent1"/>
            </a:solidFill>
            <a:ln w="55000" cap="flat" cmpd="thickThin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206" name="Google Shape;206;p10"/>
            <p:cNvSpPr txBox="1"/>
            <p:nvPr/>
          </p:nvSpPr>
          <p:spPr>
            <a:xfrm>
              <a:off x="1489696" y="2607924"/>
              <a:ext cx="1108750" cy="110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n-US" sz="1600" b="1">
                  <a:solidFill>
                    <a:schemeClr val="lt1"/>
                  </a:solidFill>
                  <a:latin typeface="+mn-lt"/>
                  <a:ea typeface="Lucida Sans"/>
                  <a:cs typeface="Lucida Sans"/>
                  <a:sym typeface="Lucida Sans"/>
                </a:rPr>
                <a:t>Take Action</a:t>
              </a:r>
              <a:endParaRPr>
                <a:latin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226203" y="2737189"/>
            <a:ext cx="2874993" cy="1325563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/>
              <a:t>The Case of Mr. Smith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9F9562-1F97-26C3-6275-23494B92AD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3" name="Google Shape;213;p11" descr="Hospital-Patient-In-A-Bed-A-Fish-In-His-IV-Container-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4402" y="1171873"/>
            <a:ext cx="3574312" cy="4455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Correct answers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8C2D83-92E7-348D-AA1D-E79BE5490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5181600" cy="2615746"/>
          </a:xfrm>
        </p:spPr>
        <p:txBody>
          <a:bodyPr numCol="2">
            <a:normAutofit lnSpcReduction="10000"/>
          </a:bodyPr>
          <a:lstStyle/>
          <a:p>
            <a:pPr marL="563880" indent="-457200">
              <a:buFont typeface="+mj-lt"/>
              <a:buAutoNum type="arabicPeriod"/>
            </a:pPr>
            <a:r>
              <a:rPr lang="en-US" dirty="0">
                <a:sym typeface="Lucida Sans"/>
              </a:rPr>
              <a:t>Friday</a:t>
            </a:r>
            <a:endParaRPr lang="en-US" dirty="0"/>
          </a:p>
          <a:p>
            <a:pPr marL="563880" indent="-457200">
              <a:buFont typeface="+mj-lt"/>
              <a:buAutoNum type="arabicPeriod"/>
            </a:pPr>
            <a:r>
              <a:rPr lang="en-US" dirty="0">
                <a:sym typeface="Lucida Sans"/>
              </a:rPr>
              <a:t>March</a:t>
            </a:r>
            <a:endParaRPr lang="en-US" dirty="0"/>
          </a:p>
          <a:p>
            <a:pPr marL="563880" indent="-457200">
              <a:buFont typeface="+mj-lt"/>
              <a:buAutoNum type="arabicPeriod"/>
            </a:pPr>
            <a:r>
              <a:rPr lang="en-US" dirty="0">
                <a:sym typeface="Lucida Sans"/>
              </a:rPr>
              <a:t>9:35 PM</a:t>
            </a:r>
            <a:endParaRPr lang="en-US" dirty="0"/>
          </a:p>
          <a:p>
            <a:pPr marL="563880" indent="-457200">
              <a:buFont typeface="+mj-lt"/>
              <a:buAutoNum type="arabicPeriod"/>
            </a:pPr>
            <a:r>
              <a:rPr lang="en-US" dirty="0">
                <a:sym typeface="Lucida Sans"/>
              </a:rPr>
              <a:t>Bill</a:t>
            </a:r>
            <a:endParaRPr lang="en-US" dirty="0"/>
          </a:p>
          <a:p>
            <a:pPr marL="563880" indent="-457200">
              <a:buFont typeface="+mj-lt"/>
              <a:buAutoNum type="arabicPeriod"/>
            </a:pPr>
            <a:r>
              <a:rPr lang="en-US" dirty="0">
                <a:sym typeface="Lucida Sans"/>
              </a:rPr>
              <a:t>Helen</a:t>
            </a:r>
            <a:endParaRPr lang="en-US" dirty="0"/>
          </a:p>
          <a:p>
            <a:pPr marL="563880" indent="-457200">
              <a:buFont typeface="+mj-lt"/>
              <a:buAutoNum type="arabicPeriod"/>
            </a:pPr>
            <a:r>
              <a:rPr lang="en-US" dirty="0">
                <a:sym typeface="Lucida Sans"/>
              </a:rPr>
              <a:t>John</a:t>
            </a:r>
            <a:endParaRPr lang="en-US" dirty="0"/>
          </a:p>
          <a:p>
            <a:pPr marL="563880" indent="-457200">
              <a:buFont typeface="+mj-lt"/>
              <a:buAutoNum type="arabicPeriod"/>
            </a:pPr>
            <a:r>
              <a:rPr lang="en-US" dirty="0">
                <a:sym typeface="Lucida Sans"/>
              </a:rPr>
              <a:t>Mr. Roberts</a:t>
            </a:r>
            <a:endParaRPr lang="en-US" dirty="0"/>
          </a:p>
          <a:p>
            <a:pPr marL="563880" indent="-457200">
              <a:buFont typeface="+mj-lt"/>
              <a:buAutoNum type="arabicPeriod"/>
            </a:pPr>
            <a:r>
              <a:rPr lang="en-US" dirty="0">
                <a:sym typeface="Lucida Sans"/>
              </a:rPr>
              <a:t>45 minutes</a:t>
            </a:r>
            <a:endParaRPr lang="en-US" dirty="0"/>
          </a:p>
          <a:p>
            <a:pPr marL="563880" indent="-457200">
              <a:buFont typeface="+mj-lt"/>
              <a:buAutoNum type="arabicPeriod"/>
            </a:pPr>
            <a:r>
              <a:rPr lang="en-US" dirty="0">
                <a:sym typeface="Lucida Sans"/>
              </a:rPr>
              <a:t>Dr. White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6462D-C88C-0313-C610-C8FF45C522B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1825625"/>
            <a:ext cx="4506686" cy="4341495"/>
          </a:xfrm>
        </p:spPr>
        <p:txBody>
          <a:bodyPr/>
          <a:lstStyle/>
          <a:p>
            <a:pPr marL="106680" indent="0">
              <a:buNone/>
            </a:pPr>
            <a:r>
              <a:rPr lang="en-US" dirty="0">
                <a:sym typeface="Lucida Sans"/>
              </a:rPr>
              <a:t>The correct answer for the questions 10 through 20 are “Don’t Know.”</a:t>
            </a:r>
            <a:endParaRPr lang="en-US" dirty="0"/>
          </a:p>
          <a:p>
            <a:pPr marL="106680" indent="0">
              <a:buNone/>
            </a:pPr>
            <a:endParaRPr lang="en-US" dirty="0">
              <a:sym typeface="Lucida Sans"/>
            </a:endParaRPr>
          </a:p>
          <a:p>
            <a:pPr marL="106680" indent="0">
              <a:buNone/>
            </a:pPr>
            <a:r>
              <a:rPr lang="en-US" dirty="0">
                <a:sym typeface="Lucida Sans"/>
              </a:rPr>
              <a:t>Score your tests by counting all of the correct answers and multiply by 5. 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 txBox="1">
            <a:spLocks noGrp="1"/>
          </p:cNvSpPr>
          <p:nvPr>
            <p:ph type="title"/>
          </p:nvPr>
        </p:nvSpPr>
        <p:spPr>
          <a:xfrm>
            <a:off x="838200" y="160528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Listening and Empathizing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1AD99-9A1D-61A3-0F40-B567E6B96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8999"/>
            <a:ext cx="10515600" cy="2311163"/>
          </a:xfrm>
        </p:spPr>
        <p:txBody>
          <a:bodyPr/>
          <a:lstStyle/>
          <a:p>
            <a:r>
              <a:rPr lang="en-US" b="1" dirty="0">
                <a:sym typeface="Lucida Sans"/>
              </a:rPr>
              <a:t>Listening</a:t>
            </a:r>
            <a:r>
              <a:rPr lang="en-US" dirty="0">
                <a:sym typeface="Lucida Sans"/>
              </a:rPr>
              <a:t> and </a:t>
            </a:r>
            <a:r>
              <a:rPr lang="en-US" b="1" dirty="0">
                <a:sym typeface="Lucida Sans"/>
              </a:rPr>
              <a:t>empathizing</a:t>
            </a:r>
            <a:r>
              <a:rPr lang="en-US" dirty="0">
                <a:sym typeface="Lucida Sans"/>
              </a:rPr>
              <a:t> when done properly, are the most effective skills for </a:t>
            </a:r>
            <a:r>
              <a:rPr lang="en-US" b="1" dirty="0">
                <a:sym typeface="Lucida Sans"/>
              </a:rPr>
              <a:t>reducing interpersonal stress</a:t>
            </a:r>
            <a:r>
              <a:rPr lang="en-US" dirty="0">
                <a:sym typeface="Lucida Sans"/>
              </a:rPr>
              <a:t>.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Good Listening Skills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2E1280-D10E-53AB-DACA-86C7ECEFE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ym typeface="Lucida Sans"/>
              </a:rPr>
              <a:t>First consider your surrounding and the nature of the discussion.  </a:t>
            </a:r>
            <a:endParaRPr lang="en-US" dirty="0"/>
          </a:p>
          <a:p>
            <a:r>
              <a:rPr lang="en-US" dirty="0">
                <a:sym typeface="Lucida Sans"/>
              </a:rPr>
              <a:t>You may need to move to quieter surroundings and a private area.</a:t>
            </a:r>
            <a:endParaRPr lang="en-US" dirty="0"/>
          </a:p>
          <a:p>
            <a:r>
              <a:rPr lang="en-US" dirty="0">
                <a:sym typeface="Lucida Sans"/>
              </a:rPr>
              <a:t>Stand in a relaxed but alert position</a:t>
            </a:r>
            <a:endParaRPr lang="en-US" dirty="0"/>
          </a:p>
          <a:p>
            <a:r>
              <a:rPr lang="en-US" dirty="0">
                <a:sym typeface="Lucida Sans"/>
              </a:rPr>
              <a:t>Tends to lean slightly forward</a:t>
            </a:r>
            <a:endParaRPr lang="en-US" dirty="0"/>
          </a:p>
          <a:p>
            <a:r>
              <a:rPr lang="en-US" dirty="0">
                <a:sym typeface="Lucida Sans"/>
              </a:rPr>
              <a:t>Faces you with whole body</a:t>
            </a:r>
            <a:endParaRPr lang="en-US" dirty="0"/>
          </a:p>
          <a:p>
            <a:r>
              <a:rPr lang="en-US" dirty="0">
                <a:sym typeface="Lucida Sans"/>
              </a:rPr>
              <a:t>Makes eye contact</a:t>
            </a:r>
            <a:endParaRPr lang="en-US" dirty="0"/>
          </a:p>
          <a:p>
            <a:r>
              <a:rPr lang="en-US" dirty="0">
                <a:sym typeface="Lucida Sans"/>
              </a:rPr>
              <a:t>Asks questions for clarification</a:t>
            </a:r>
            <a:endParaRPr lang="en-US" dirty="0"/>
          </a:p>
          <a:p>
            <a:r>
              <a:rPr lang="en-US" dirty="0">
                <a:sym typeface="Lucida Sans"/>
              </a:rPr>
              <a:t>Does not fidget or play with objects</a:t>
            </a:r>
            <a:endParaRPr lang="en-US" dirty="0"/>
          </a:p>
          <a:p>
            <a:r>
              <a:rPr lang="en-US" dirty="0">
                <a:sym typeface="Lucida Sans"/>
              </a:rPr>
              <a:t>Give full attention to the speaker</a:t>
            </a:r>
            <a:endParaRPr lang="en-US" dirty="0"/>
          </a:p>
          <a:p>
            <a:r>
              <a:rPr lang="en-US" dirty="0">
                <a:sym typeface="Lucida Sans"/>
              </a:rPr>
              <a:t>Gives signs they are listening… “I see”, “please go on” head nodding or summarizes main points for clarification.</a:t>
            </a:r>
            <a:endParaRPr lang="en-US" dirty="0"/>
          </a:p>
          <a:p>
            <a:r>
              <a:rPr lang="en-US" dirty="0">
                <a:sym typeface="Lucida Sans"/>
              </a:rPr>
              <a:t>Gets on the speakers physical level</a:t>
            </a:r>
            <a:endParaRPr lang="en-US" dirty="0"/>
          </a:p>
          <a:p>
            <a:r>
              <a:rPr lang="en-US" dirty="0">
                <a:sym typeface="Lucida Sans"/>
              </a:rPr>
              <a:t>Provides feedback to check for understanding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>
            <a:spLocks noGrp="1"/>
          </p:cNvSpPr>
          <p:nvPr>
            <p:ph type="title"/>
          </p:nvPr>
        </p:nvSpPr>
        <p:spPr>
          <a:xfrm>
            <a:off x="839788" y="123873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Listening for feeling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BB75A-047C-2A23-2D4E-309D02899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29506"/>
            <a:ext cx="3416526" cy="82391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ym typeface="Lucida Sans"/>
              </a:rPr>
              <a:t>Listen to </a:t>
            </a:r>
            <a:r>
              <a:rPr lang="en-US" u="sng" dirty="0">
                <a:sym typeface="Lucida Sans"/>
              </a:rPr>
              <a:t>how</a:t>
            </a:r>
            <a:r>
              <a:rPr lang="en-US" dirty="0">
                <a:sym typeface="Lucida Sans"/>
              </a:rPr>
              <a:t> the words are said: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F5CAD-1092-3624-D8EB-059F1D2E034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9788" y="2853418"/>
            <a:ext cx="5157787" cy="3692525"/>
          </a:xfrm>
        </p:spPr>
        <p:txBody>
          <a:bodyPr/>
          <a:lstStyle/>
          <a:p>
            <a:pPr lvl="1"/>
            <a:r>
              <a:rPr lang="en-US" dirty="0">
                <a:sym typeface="Lucida Sans"/>
              </a:rPr>
              <a:t>Anger</a:t>
            </a:r>
            <a:endParaRPr lang="en-US" dirty="0"/>
          </a:p>
          <a:p>
            <a:pPr lvl="1"/>
            <a:r>
              <a:rPr lang="en-US" dirty="0">
                <a:sym typeface="Lucida Sans"/>
              </a:rPr>
              <a:t>Fear</a:t>
            </a:r>
            <a:endParaRPr lang="en-US" dirty="0"/>
          </a:p>
          <a:p>
            <a:pPr lvl="1"/>
            <a:r>
              <a:rPr lang="en-US" dirty="0">
                <a:sym typeface="Lucida Sans"/>
              </a:rPr>
              <a:t>Sincerity</a:t>
            </a:r>
            <a:endParaRPr lang="en-US" dirty="0"/>
          </a:p>
          <a:p>
            <a:pPr lvl="1"/>
            <a:r>
              <a:rPr lang="en-US" dirty="0">
                <a:sym typeface="Lucida Sans"/>
              </a:rPr>
              <a:t>Warmth</a:t>
            </a:r>
            <a:endParaRPr lang="en-US" dirty="0"/>
          </a:p>
          <a:p>
            <a:pPr lvl="1"/>
            <a:r>
              <a:rPr lang="en-US" dirty="0">
                <a:sym typeface="Lucida Sans"/>
              </a:rPr>
              <a:t>Excitement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B54B9F-4F41-B594-1A94-2CFDA98C56C9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172200" y="2029506"/>
            <a:ext cx="5183188" cy="82391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ym typeface="Lucida Sans"/>
              </a:rPr>
              <a:t>Be aware of changes in the speaker’s voice: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94C112-1CA4-0647-C5F4-A7F93E44D8C6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172200" y="2853418"/>
            <a:ext cx="5183188" cy="3692525"/>
          </a:xfrm>
        </p:spPr>
        <p:txBody>
          <a:bodyPr/>
          <a:lstStyle/>
          <a:p>
            <a:pPr lvl="1"/>
            <a:r>
              <a:rPr lang="en-US" dirty="0">
                <a:sym typeface="Lucida Sans"/>
              </a:rPr>
              <a:t>Pitch</a:t>
            </a:r>
            <a:endParaRPr lang="en-US" dirty="0"/>
          </a:p>
          <a:p>
            <a:pPr lvl="1"/>
            <a:r>
              <a:rPr lang="en-US" dirty="0">
                <a:sym typeface="Lucida Sans"/>
              </a:rPr>
              <a:t>Volume</a:t>
            </a:r>
            <a:endParaRPr lang="en-US" dirty="0"/>
          </a:p>
          <a:p>
            <a:pPr lvl="1"/>
            <a:r>
              <a:rPr lang="en-US" dirty="0">
                <a:sym typeface="Lucida Sans"/>
              </a:rPr>
              <a:t>Speed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 txBox="1">
            <a:spLocks noGrp="1"/>
          </p:cNvSpPr>
          <p:nvPr>
            <p:ph type="title"/>
          </p:nvPr>
        </p:nvSpPr>
        <p:spPr>
          <a:xfrm>
            <a:off x="838200" y="546561"/>
            <a:ext cx="10515600" cy="480091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en-US" dirty="0">
                <a:sym typeface="Dancing Script"/>
              </a:rPr>
              <a:t>Empathy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6BD9B1-DED4-360F-D214-B761E792B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r>
              <a:rPr lang="en-US" dirty="0">
                <a:sym typeface="Lucida Sans"/>
              </a:rPr>
              <a:t>The ability to sense other people’s emotions, coupled with the ability to imagine what someone else might be thinking or feeling.</a:t>
            </a:r>
          </a:p>
          <a:p>
            <a:r>
              <a:rPr lang="en-US" dirty="0">
                <a:sym typeface="Lucida Sans"/>
              </a:rPr>
              <a:t>Empathizing is letting others know you understand and are sensitive to their feelings without indicating your personal agreement or disagreement with what is being said.</a:t>
            </a:r>
            <a:endParaRPr lang="en-US" dirty="0"/>
          </a:p>
          <a:p>
            <a:r>
              <a:rPr lang="en-US" dirty="0">
                <a:sym typeface="Lucida Sans"/>
              </a:rPr>
              <a:t>It helps others understand you are really interested in their problems and are sensitive to their feelings.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Empathy 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287C67-80D0-BA30-AB67-E37180B92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422775"/>
          </a:xfrm>
        </p:spPr>
        <p:txBody>
          <a:bodyPr/>
          <a:lstStyle/>
          <a:p>
            <a:r>
              <a:rPr lang="en-US" dirty="0">
                <a:sym typeface="Lucida Sans"/>
              </a:rPr>
              <a:t>Focus your attention outwards.</a:t>
            </a:r>
            <a:endParaRPr lang="en-US" dirty="0"/>
          </a:p>
          <a:p>
            <a:r>
              <a:rPr lang="en-US" dirty="0">
                <a:sym typeface="Lucida Sans"/>
              </a:rPr>
              <a:t>Be mindful and aware of your surroundings, especially the behaviors and expressions of others.</a:t>
            </a:r>
            <a:endParaRPr lang="en-US" dirty="0"/>
          </a:p>
          <a:p>
            <a:r>
              <a:rPr lang="en-US" dirty="0">
                <a:sym typeface="Lucida Sans"/>
              </a:rPr>
              <a:t>Research suggests that practicing mindfulness helps us take the perspective of other people yet not feel overwhelmed when we encounter their negative emotions.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en-US" dirty="0"/>
              <a:t>Phrases you can use…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C1705D-D912-32BC-B51D-B2986991E6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Lucida Sans"/>
              </a:rPr>
              <a:t>I can imagine how upset you are.</a:t>
            </a:r>
            <a:endParaRPr lang="en-US" dirty="0"/>
          </a:p>
          <a:p>
            <a:r>
              <a:rPr lang="en-US" dirty="0">
                <a:sym typeface="Lucida Sans"/>
              </a:rPr>
              <a:t>I can see that you are upset.</a:t>
            </a:r>
            <a:endParaRPr lang="en-US" dirty="0"/>
          </a:p>
          <a:p>
            <a:r>
              <a:rPr lang="en-US" dirty="0">
                <a:sym typeface="Lucida Sans"/>
              </a:rPr>
              <a:t>I’d feel the same way if I thought…</a:t>
            </a:r>
            <a:endParaRPr lang="en-US" dirty="0"/>
          </a:p>
          <a:p>
            <a:r>
              <a:rPr lang="en-US" dirty="0">
                <a:sym typeface="Lucida Sans"/>
              </a:rPr>
              <a:t>I know it can be frustrating.</a:t>
            </a:r>
            <a:endParaRPr lang="en-US" dirty="0"/>
          </a:p>
          <a:p>
            <a:r>
              <a:rPr lang="en-US" dirty="0">
                <a:sym typeface="Lucida Sans"/>
              </a:rPr>
              <a:t>I think I’ve felt the same way myself.</a:t>
            </a:r>
            <a:endParaRPr lang="en-US" dirty="0"/>
          </a:p>
          <a:p>
            <a:r>
              <a:rPr lang="en-US" dirty="0">
                <a:sym typeface="Lucida Sans"/>
              </a:rPr>
              <a:t>I’m sorry you are upset.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Today’s Objectives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E3CBF-CE0C-C405-7D37-A31FE493B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422775"/>
          </a:xfrm>
        </p:spPr>
        <p:txBody>
          <a:bodyPr/>
          <a:lstStyle/>
          <a:p>
            <a:pPr marL="106680" indent="0">
              <a:buNone/>
            </a:pPr>
            <a:r>
              <a:rPr lang="en-US" b="1" dirty="0">
                <a:solidFill>
                  <a:schemeClr val="accent1"/>
                </a:solidFill>
                <a:sym typeface="Lucida Sans"/>
              </a:rPr>
              <a:t>Our overall objective is to help each other learn how we can improve the way we relate to patients, internal and external customers. </a:t>
            </a:r>
          </a:p>
          <a:p>
            <a:r>
              <a:rPr lang="en-US" dirty="0">
                <a:sym typeface="Lucida Sans"/>
              </a:rPr>
              <a:t>Improve the image that our patients have of us as competent professionals</a:t>
            </a:r>
            <a:endParaRPr lang="en-US" dirty="0"/>
          </a:p>
          <a:p>
            <a:r>
              <a:rPr lang="en-US" dirty="0">
                <a:sym typeface="Lucida Sans"/>
              </a:rPr>
              <a:t>Reduce the amount of stress that we all experience in our work</a:t>
            </a:r>
            <a:endParaRPr lang="en-US" dirty="0"/>
          </a:p>
          <a:p>
            <a:r>
              <a:rPr lang="en-US" dirty="0">
                <a:sym typeface="Lucida Sans"/>
              </a:rPr>
              <a:t>Develop skills that can be great benefit to us in our daily lives.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Fact Finding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A4C9E3-F68D-DC03-FF95-4489EE8F5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63880" indent="-457200">
              <a:buFont typeface="+mj-lt"/>
              <a:buAutoNum type="arabicPeriod"/>
            </a:pPr>
            <a:r>
              <a:rPr lang="en-US" dirty="0">
                <a:sym typeface="Lucida Sans"/>
              </a:rPr>
              <a:t>Ask permission to ask questions</a:t>
            </a:r>
          </a:p>
          <a:p>
            <a:pPr marL="563880" indent="-457200">
              <a:buFont typeface="+mj-lt"/>
              <a:buAutoNum type="arabicPeriod"/>
            </a:pPr>
            <a:r>
              <a:rPr lang="en-US" dirty="0">
                <a:sym typeface="Lucida Sans"/>
              </a:rPr>
              <a:t>Ask the questions</a:t>
            </a:r>
          </a:p>
          <a:p>
            <a:pPr marL="563880" indent="-457200">
              <a:buFont typeface="+mj-lt"/>
              <a:buAutoNum type="arabicPeriod"/>
            </a:pPr>
            <a:r>
              <a:rPr lang="en-US" dirty="0">
                <a:sym typeface="Lucida Sans"/>
              </a:rPr>
              <a:t>Feed-back for understanding</a:t>
            </a:r>
          </a:p>
          <a:p>
            <a:pPr marL="563880" indent="-457200">
              <a:buFont typeface="+mj-lt"/>
              <a:buAutoNum type="arabicPeriod"/>
            </a:pPr>
            <a:r>
              <a:rPr lang="en-US" dirty="0">
                <a:sym typeface="Lucida Sans"/>
              </a:rPr>
              <a:t>Present the situation as you understand it.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Taking Action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FD3328-0C3E-F1C1-07E2-CDD39D901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 fontScale="92500"/>
          </a:bodyPr>
          <a:lstStyle/>
          <a:p>
            <a:r>
              <a:rPr lang="en-US" dirty="0">
                <a:sym typeface="Lucida Sans"/>
              </a:rPr>
              <a:t>When developing solutions it’s important to get the other person involved as much as possible in deciding how to solve the problem.</a:t>
            </a:r>
          </a:p>
          <a:p>
            <a:r>
              <a:rPr lang="en-US" dirty="0">
                <a:sym typeface="Lucida Sans"/>
              </a:rPr>
              <a:t>Once the mutually agreeable solution developed, the final step is to gain commitment for action:</a:t>
            </a:r>
            <a:endParaRPr lang="en-US" dirty="0"/>
          </a:p>
          <a:p>
            <a:pPr lvl="2"/>
            <a:r>
              <a:rPr lang="en-US" dirty="0">
                <a:sym typeface="Lucida Sans"/>
              </a:rPr>
              <a:t>What will be done</a:t>
            </a:r>
            <a:endParaRPr lang="en-US" dirty="0"/>
          </a:p>
          <a:p>
            <a:pPr lvl="2"/>
            <a:r>
              <a:rPr lang="en-US" dirty="0">
                <a:sym typeface="Lucida Sans"/>
              </a:rPr>
              <a:t>Who will do it</a:t>
            </a:r>
            <a:endParaRPr lang="en-US" dirty="0"/>
          </a:p>
          <a:p>
            <a:pPr lvl="2"/>
            <a:r>
              <a:rPr lang="en-US" dirty="0">
                <a:sym typeface="Lucida Sans"/>
              </a:rPr>
              <a:t>When it will be done </a:t>
            </a:r>
            <a:endParaRPr lang="en-US" dirty="0"/>
          </a:p>
          <a:p>
            <a:pPr lvl="2"/>
            <a:r>
              <a:rPr lang="en-US" dirty="0">
                <a:sym typeface="Lucida Sans"/>
              </a:rPr>
              <a:t>What arrangements if any are needed for follow-up</a:t>
            </a:r>
            <a:endParaRPr lang="en-US" dirty="0"/>
          </a:p>
          <a:p>
            <a:r>
              <a:rPr lang="en-US" dirty="0">
                <a:sym typeface="Lucida Sans"/>
              </a:rPr>
              <a:t>End by saying “I’m glad that I was able to assist you.” Or, “Is there anything else I can help you with?”</a:t>
            </a:r>
          </a:p>
          <a:p>
            <a:r>
              <a:rPr lang="en-US" dirty="0">
                <a:sym typeface="Lucida Sans"/>
              </a:rPr>
              <a:t>Remember that little things mean a lot to your </a:t>
            </a:r>
            <a:r>
              <a:rPr lang="en-US" dirty="0" err="1">
                <a:sym typeface="Lucida Sans"/>
              </a:rPr>
              <a:t>patientsand</a:t>
            </a:r>
            <a:r>
              <a:rPr lang="en-US" dirty="0">
                <a:sym typeface="Lucida Sans"/>
              </a:rPr>
              <a:t> other customers.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2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dirty="0"/>
              <a:t>Let’s review what we have learned…</a:t>
            </a:r>
          </a:p>
        </p:txBody>
      </p:sp>
      <p:sp>
        <p:nvSpPr>
          <p:cNvPr id="312" name="Google Shape;312;p22"/>
          <p:cNvSpPr txBox="1"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First impressions</a:t>
            </a:r>
          </a:p>
          <a:p>
            <a:r>
              <a:rPr lang="en-US" dirty="0"/>
              <a:t>Surface skills</a:t>
            </a:r>
          </a:p>
          <a:p>
            <a:r>
              <a:rPr lang="en-US" dirty="0"/>
              <a:t>C.A.R.E.</a:t>
            </a:r>
          </a:p>
          <a:p>
            <a:r>
              <a:rPr lang="en-US" dirty="0"/>
              <a:t>Relationship skills</a:t>
            </a:r>
          </a:p>
          <a:p>
            <a:r>
              <a:rPr lang="en-US" dirty="0"/>
              <a:t>Good listening skills</a:t>
            </a:r>
          </a:p>
          <a:p>
            <a:r>
              <a:rPr lang="en-US" dirty="0"/>
              <a:t>Empathizing</a:t>
            </a:r>
          </a:p>
          <a:p>
            <a:r>
              <a:rPr lang="en-US" dirty="0"/>
              <a:t>Fact finding</a:t>
            </a:r>
          </a:p>
          <a:p>
            <a:r>
              <a:rPr lang="en-US" dirty="0"/>
              <a:t>Taking action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838200" y="1605280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Exercise 1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992835-6FC7-4EFE-C7C8-D5B65690F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8999"/>
            <a:ext cx="10515600" cy="2311163"/>
          </a:xfrm>
        </p:spPr>
        <p:txBody>
          <a:bodyPr>
            <a:normAutofit/>
          </a:bodyPr>
          <a:lstStyle/>
          <a:p>
            <a:endParaRPr lang="en-US" dirty="0">
              <a:sym typeface="Lucida Sans"/>
            </a:endParaRPr>
          </a:p>
          <a:p>
            <a:r>
              <a:rPr lang="en-US" dirty="0">
                <a:sym typeface="Lucida Sans"/>
              </a:rPr>
              <a:t>I return to a place of business when…</a:t>
            </a:r>
            <a:endParaRPr lang="en-US" dirty="0"/>
          </a:p>
          <a:p>
            <a:r>
              <a:rPr lang="en-US" dirty="0">
                <a:sym typeface="Lucida Sans"/>
              </a:rPr>
              <a:t>I would not return to a place of business when…</a:t>
            </a:r>
            <a:endParaRPr lang="en-US" dirty="0"/>
          </a:p>
        </p:txBody>
      </p:sp>
      <p:pic>
        <p:nvPicPr>
          <p:cNvPr id="122" name="Google Shape;122;p3" descr="Will be dealing with the concept of interpersonal skills on two levels.&#10;Turn the flip chart to page # 6 and continue:&#10;1. Surface Skills- are those skills required to create a positive first impression during the first few minutes of contact with another person. &#10;&#10;2. Relationship skills-Those skills that help us not only avoid but also work through difficult and high-stress situations with others in a way that promotes positive and productive relationship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40600" y="2057400"/>
            <a:ext cx="14411325" cy="5163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226203" y="2737189"/>
            <a:ext cx="2874993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dirty="0"/>
              <a:t>First Impressions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29487E-5EBC-901B-918E-13C297A48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4288" y="653142"/>
            <a:ext cx="7097619" cy="5493658"/>
          </a:xfrm>
        </p:spPr>
        <p:txBody>
          <a:bodyPr/>
          <a:lstStyle/>
          <a:p>
            <a:r>
              <a:rPr lang="en-US" dirty="0">
                <a:sym typeface="Lucida Sans"/>
              </a:rPr>
              <a:t>Please read the card and tell me how many “F’s” there are in the sentence.  </a:t>
            </a:r>
            <a:endParaRPr lang="en-US" dirty="0"/>
          </a:p>
          <a:p>
            <a:r>
              <a:rPr lang="en-US" dirty="0">
                <a:sym typeface="Lucida Sans"/>
              </a:rPr>
              <a:t>You have 20 seconds.  </a:t>
            </a:r>
            <a:endParaRPr lang="en-US" dirty="0"/>
          </a:p>
          <a:p>
            <a:r>
              <a:rPr lang="en-US" dirty="0">
                <a:sym typeface="Lucida Sans"/>
              </a:rPr>
              <a:t>How many “F’s” did you count?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sz="4900" dirty="0">
                <a:sym typeface="Lucida Sans"/>
              </a:rPr>
              <a:t>Finished files are the result</a:t>
            </a:r>
            <a:br>
              <a:rPr lang="en-US" sz="4900" dirty="0">
                <a:sym typeface="Lucida Sans"/>
              </a:rPr>
            </a:br>
            <a:r>
              <a:rPr lang="en-US" sz="4900" dirty="0">
                <a:sym typeface="Lucida Sans"/>
              </a:rPr>
              <a:t>of years of scientific study</a:t>
            </a:r>
            <a:br>
              <a:rPr lang="en-US" sz="4900" dirty="0">
                <a:sym typeface="Lucida Sans"/>
              </a:rPr>
            </a:br>
            <a:r>
              <a:rPr lang="en-US" sz="4900" dirty="0">
                <a:sym typeface="Lucida Sans"/>
              </a:rPr>
              <a:t>combined with the experience</a:t>
            </a:r>
            <a:br>
              <a:rPr lang="en-US" sz="4900" dirty="0">
                <a:sym typeface="Lucida Sans"/>
              </a:rPr>
            </a:br>
            <a:r>
              <a:rPr lang="en-US" sz="4900" dirty="0">
                <a:sym typeface="Lucida Sans"/>
              </a:rPr>
              <a:t>of years...</a:t>
            </a:r>
            <a:br>
              <a:rPr lang="en-US" dirty="0"/>
            </a:br>
            <a:br>
              <a:rPr lang="en-US" dirty="0">
                <a:sym typeface="Lucida Sans"/>
              </a:rPr>
            </a:br>
            <a:r>
              <a:rPr lang="en-US" sz="2200" b="0" dirty="0">
                <a:sym typeface="Lucida Sans"/>
              </a:rPr>
              <a:t>There are 6 ‘F’s on the card!</a:t>
            </a:r>
            <a:endParaRPr lang="en-US" sz="2200" b="0" dirty="0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dirty="0">
                <a:sym typeface="Lucida Sans"/>
              </a:rPr>
              <a:t>never get a second chance to make a first impression!</a:t>
            </a:r>
            <a:endParaRPr lang="en-US" dirty="0"/>
          </a:p>
        </p:txBody>
      </p:sp>
      <p:pic>
        <p:nvPicPr>
          <p:cNvPr id="144" name="Google Shape;144;p6" descr="image of a Hello, my name is sticker.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tretch/>
        </p:blipFill>
        <p:spPr>
          <a:xfrm>
            <a:off x="3970751" y="1057253"/>
            <a:ext cx="18923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 descr="A women with a cloud bubble next to her that states: I'm like, here to present or something? Whatever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2582" y="4705785"/>
            <a:ext cx="265747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 descr="A man with a cigar in his mouth grabbing on to his yellow neck tie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61320" y="-19485"/>
            <a:ext cx="19050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 descr="a woman with her feet on the desk, a headset on top of her head. A computer on the desk. The lady appears to be in deep thought about something.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388" y="4820085"/>
            <a:ext cx="2838450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CB99C-5FF7-F085-A595-67CA2147E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Impression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6E1A2-B877-228C-F449-6E81F56FB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never get a second chance to make a first impression.</a:t>
            </a:r>
          </a:p>
        </p:txBody>
      </p:sp>
    </p:spTree>
    <p:extLst>
      <p:ext uri="{BB962C8B-B14F-4D97-AF65-F5344CB8AC3E}">
        <p14:creationId xmlns:p14="http://schemas.microsoft.com/office/powerpoint/2010/main" val="226888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838200" y="546561"/>
            <a:ext cx="10515600" cy="480091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en-US" dirty="0"/>
              <a:t>Surface Skills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48F23F-76C1-C86D-EC18-05BD3B577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r>
              <a:rPr lang="en-US" dirty="0">
                <a:sym typeface="Lucida Sans"/>
              </a:rPr>
              <a:t>Skills required to create an immediate, positive and caring impression in the minds of our patients and visitors.</a:t>
            </a:r>
            <a:endParaRPr lang="en-US" dirty="0"/>
          </a:p>
          <a:p>
            <a:r>
              <a:rPr lang="en-US" dirty="0">
                <a:sym typeface="Lucida Sans"/>
              </a:rPr>
              <a:t>The first impression is formed visually, before the contact begins and in the first few moments of verbal exchange.</a:t>
            </a:r>
            <a:endParaRPr lang="en-US" dirty="0"/>
          </a:p>
          <a:p>
            <a:endParaRPr lang="en-US" dirty="0">
              <a:sym typeface="Lucida Sans"/>
            </a:endParaRPr>
          </a:p>
          <a:p>
            <a:pPr marL="106680" indent="0">
              <a:buNone/>
            </a:pPr>
            <a:r>
              <a:rPr lang="en-US" dirty="0">
                <a:sym typeface="Lucida Sans"/>
              </a:rPr>
              <a:t>Imagine for a moment you are a patient or visitor entering the hospital.  What would you need to see and how would you have to be treated in order to feel that this is a GREAT hospital?</a:t>
            </a:r>
            <a:endParaRPr lang="en-US" dirty="0"/>
          </a:p>
          <a:p>
            <a:endParaRPr lang="en-US" dirty="0">
              <a:sym typeface="Lucida Sans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C.A.R.E.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0DD6A-F39D-16E4-E4F7-A60536B19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4923773" cy="4341813"/>
          </a:xfrm>
        </p:spPr>
        <p:txBody>
          <a:bodyPr/>
          <a:lstStyle/>
          <a:p>
            <a:pPr marL="106680" indent="0">
              <a:buNone/>
            </a:pPr>
            <a:r>
              <a:rPr lang="en-US" dirty="0">
                <a:sym typeface="Lucida Sans"/>
              </a:rPr>
              <a:t>There are many effective ways for you to present a highly professional &amp; caring image to patients, visitors and co-workers. If you consciously apply them we all reap the benefits.</a:t>
            </a:r>
            <a:endParaRPr lang="en-US" dirty="0"/>
          </a:p>
          <a:p>
            <a:endParaRPr lang="en-US" dirty="0">
              <a:sym typeface="Lucida Sans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3135D-B708-FCA6-43DB-74D0CE32518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1825625"/>
            <a:ext cx="5181600" cy="4341495"/>
          </a:xfrm>
        </p:spPr>
        <p:txBody>
          <a:bodyPr/>
          <a:lstStyle/>
          <a:p>
            <a:pPr marL="106680" indent="0">
              <a:buNone/>
            </a:pPr>
            <a:r>
              <a:rPr lang="en-US" dirty="0">
                <a:sym typeface="Lucida Sans"/>
              </a:rPr>
              <a:t>How would you show:</a:t>
            </a:r>
          </a:p>
          <a:p>
            <a:pPr marL="563880" lvl="1" indent="0">
              <a:buNone/>
            </a:pPr>
            <a:r>
              <a:rPr lang="en-US" sz="3200" b="1" dirty="0">
                <a:solidFill>
                  <a:schemeClr val="accent1"/>
                </a:solidFill>
                <a:latin typeface="+mn-lt"/>
                <a:ea typeface="Lucida Sans"/>
                <a:cs typeface="Lucida Sans"/>
                <a:sym typeface="Lucida Sans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Lucida Sans"/>
                <a:cs typeface="Lucida Sans"/>
                <a:sym typeface="Lucida Sans"/>
              </a:rPr>
              <a:t>OURTESY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Lucida Sans"/>
                <a:cs typeface="Lucida Sans"/>
                <a:sym typeface="Lucida Sans"/>
              </a:rPr>
              <a:t>	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563880" lvl="1" indent="0">
              <a:buNone/>
            </a:pPr>
            <a:r>
              <a:rPr lang="en-US" sz="3200" b="1" dirty="0">
                <a:solidFill>
                  <a:schemeClr val="accent1"/>
                </a:solidFill>
                <a:latin typeface="+mn-lt"/>
                <a:ea typeface="Lucida Sans"/>
                <a:cs typeface="Lucida Sans"/>
                <a:sym typeface="Lucida Sans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Lucida Sans"/>
                <a:cs typeface="Lucida Sans"/>
                <a:sym typeface="Lucida Sans"/>
              </a:rPr>
              <a:t>TTITUDE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Lucida Sans"/>
                <a:cs typeface="Lucida Sans"/>
                <a:sym typeface="Lucida Sans"/>
              </a:rPr>
              <a:t>		</a:t>
            </a:r>
            <a:endParaRPr lang="en-US" sz="3200" dirty="0">
              <a:solidFill>
                <a:schemeClr val="tx1"/>
              </a:solidFill>
              <a:latin typeface="+mn-lt"/>
              <a:ea typeface="Lucida Sans"/>
              <a:cs typeface="Lucida Sans"/>
              <a:sym typeface="Lucida Sans"/>
            </a:endParaRPr>
          </a:p>
          <a:p>
            <a:pPr marL="563880" lvl="1" indent="0">
              <a:buNone/>
            </a:pPr>
            <a:r>
              <a:rPr lang="en-US" sz="3200" b="1" dirty="0">
                <a:solidFill>
                  <a:schemeClr val="accent1"/>
                </a:solidFill>
                <a:latin typeface="+mn-lt"/>
                <a:ea typeface="Lucida Sans"/>
                <a:cs typeface="Lucida Sans"/>
                <a:sym typeface="Lucida Sans"/>
              </a:rPr>
              <a:t>R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Lucida Sans"/>
                <a:cs typeface="Lucida Sans"/>
                <a:sym typeface="Lucida Sans"/>
              </a:rPr>
              <a:t>ESPECT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Lucida Sans"/>
                <a:cs typeface="Lucida Sans"/>
                <a:sym typeface="Lucida Sans"/>
              </a:rPr>
              <a:t>	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563880" lvl="1" indent="0">
              <a:buNone/>
            </a:pPr>
            <a:r>
              <a:rPr lang="en-US" sz="3200" b="1" dirty="0">
                <a:solidFill>
                  <a:schemeClr val="accent1"/>
                </a:solidFill>
                <a:latin typeface="+mn-lt"/>
                <a:ea typeface="Lucida Sans"/>
                <a:cs typeface="Lucida Sans"/>
                <a:sym typeface="Lucida Sans"/>
              </a:rPr>
              <a:t>E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Lucida Sans"/>
                <a:cs typeface="Lucida Sans"/>
                <a:sym typeface="Lucida Sans"/>
              </a:rPr>
              <a:t>NTHUSIASM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3810000" y="2819401"/>
            <a:ext cx="43434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400" dirty="0">
                <a:solidFill>
                  <a:srgbClr val="365339"/>
                </a:solidFill>
                <a:latin typeface="Lucida Sans"/>
                <a:ea typeface="Lucida Sans"/>
                <a:cs typeface="Lucida Sans"/>
                <a:sym typeface="Lucida Sans"/>
              </a:rPr>
              <a:t>	</a:t>
            </a:r>
            <a:endParaRPr sz="4400" b="1" dirty="0">
              <a:solidFill>
                <a:srgbClr val="3653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23-210340-MT_Executive_Board Meeting_Volunteer Program [54]  -  Read-Only">
  <a:themeElements>
    <a:clrScheme name="Workfor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96D2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 branding</Template>
  <TotalTime>45</TotalTime>
  <Words>949</Words>
  <Application>Microsoft Macintosh PowerPoint</Application>
  <PresentationFormat>Widescreen</PresentationFormat>
  <Paragraphs>129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Lucida Sans</vt:lpstr>
      <vt:lpstr>Arial</vt:lpstr>
      <vt:lpstr>23-210340-MT_Executive_Board Meeting_Volunteer Program [54]  -  Read-Only</vt:lpstr>
      <vt:lpstr>Service Excellence</vt:lpstr>
      <vt:lpstr>Today’s Objectives</vt:lpstr>
      <vt:lpstr>Exercise 1 </vt:lpstr>
      <vt:lpstr>First Impressions </vt:lpstr>
      <vt:lpstr>Finished files are the result of years of scientific study combined with the experience of years...  There are 6 ‘F’s on the card!</vt:lpstr>
      <vt:lpstr>never get a second chance to make a first impression!</vt:lpstr>
      <vt:lpstr>First Impression</vt:lpstr>
      <vt:lpstr>Surface Skills</vt:lpstr>
      <vt:lpstr>C.A.R.E.</vt:lpstr>
      <vt:lpstr>CARE diagram</vt:lpstr>
      <vt:lpstr>Relationship Skills</vt:lpstr>
      <vt:lpstr>The Case of Mr. Smith</vt:lpstr>
      <vt:lpstr>Correct answers </vt:lpstr>
      <vt:lpstr>Listening and Empathizing</vt:lpstr>
      <vt:lpstr>Good Listening Skills</vt:lpstr>
      <vt:lpstr>Listening for feeling</vt:lpstr>
      <vt:lpstr>Empathy</vt:lpstr>
      <vt:lpstr>Empathy  </vt:lpstr>
      <vt:lpstr>Phrases you can use…</vt:lpstr>
      <vt:lpstr>Fact Finding</vt:lpstr>
      <vt:lpstr>Taking Action</vt:lpstr>
      <vt:lpstr>Let’s review what we have learned…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Excellence</dc:title>
  <dc:creator>ClarkKA</dc:creator>
  <cp:lastModifiedBy>Brinson, Jennifer</cp:lastModifiedBy>
  <cp:revision>2</cp:revision>
  <dcterms:created xsi:type="dcterms:W3CDTF">2015-02-10T16:58:38Z</dcterms:created>
  <dcterms:modified xsi:type="dcterms:W3CDTF">2023-08-10T21:31:10Z</dcterms:modified>
</cp:coreProperties>
</file>